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2" r:id="rId2"/>
    <p:sldId id="276" r:id="rId3"/>
    <p:sldId id="318" r:id="rId4"/>
    <p:sldId id="390" r:id="rId5"/>
    <p:sldId id="391" r:id="rId6"/>
    <p:sldId id="392" r:id="rId7"/>
    <p:sldId id="393" r:id="rId8"/>
    <p:sldId id="395" r:id="rId9"/>
    <p:sldId id="394" r:id="rId10"/>
    <p:sldId id="396" r:id="rId11"/>
    <p:sldId id="397" r:id="rId12"/>
    <p:sldId id="398" r:id="rId13"/>
    <p:sldId id="399" r:id="rId14"/>
    <p:sldId id="400" r:id="rId15"/>
    <p:sldId id="401" r:id="rId16"/>
    <p:sldId id="403" r:id="rId17"/>
    <p:sldId id="404" r:id="rId18"/>
    <p:sldId id="405" r:id="rId19"/>
    <p:sldId id="389" r:id="rId20"/>
  </p:sldIdLst>
  <p:sldSz cx="9144000" cy="6858000" type="screen4x3"/>
  <p:notesSz cx="7099300" cy="10234613"/>
  <p:embeddedFontLst>
    <p:embeddedFont>
      <p:font typeface="IranNastaliq" pitchFamily="18" charset="0"/>
      <p:regular r:id="rId23"/>
    </p:embeddedFont>
    <p:embeddedFont>
      <p:font typeface="B Esfehan" pitchFamily="2" charset="-78"/>
      <p:bold r:id="rId24"/>
    </p:embeddedFont>
    <p:embeddedFont>
      <p:font typeface="B Yekan" pitchFamily="2" charset="-78"/>
      <p:regular r:id="rId25"/>
    </p:embeddedFont>
    <p:embeddedFont>
      <p:font typeface="B Mitra" pitchFamily="2" charset="-78"/>
      <p:regular r:id="rId26"/>
      <p:bold r:id="rId27"/>
    </p:embeddedFont>
    <p:embeddedFont>
      <p:font typeface="B Titr" pitchFamily="2" charset="-78"/>
      <p:bold r:id="rId28"/>
    </p:embeddedFont>
    <p:embeddedFont>
      <p:font typeface="B Nazanin" pitchFamily="2" charset="-78"/>
      <p:regular r:id="rId29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3300"/>
    <a:srgbClr val="FF9900"/>
    <a:srgbClr val="FF33CC"/>
    <a:srgbClr val="99CCFF"/>
    <a:srgbClr val="EAEAEA"/>
    <a:srgbClr val="B2B2B2"/>
    <a:srgbClr val="C0C0C0"/>
    <a:srgbClr val="48BEBE"/>
    <a:srgbClr val="E16D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35" autoAdjust="0"/>
    <p:restoredTop sz="88889" autoAdjust="0"/>
  </p:normalViewPr>
  <p:slideViewPr>
    <p:cSldViewPr>
      <p:cViewPr varScale="1">
        <p:scale>
          <a:sx n="65" d="100"/>
          <a:sy n="65" d="100"/>
        </p:scale>
        <p:origin x="-17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7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4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38221226-9D62-414F-9D3D-CA50064BFFA0}" type="datetimeFigureOut">
              <a:rPr lang="fa-IR" smtClean="0"/>
              <a:pPr/>
              <a:t>03/28/1438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2937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4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DAB42347-6D1A-4FE8-9235-61D040CA40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1135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A9A6CA26-FE81-429A-9BF2-EBD522D657A6}" type="datetimeFigureOut">
              <a:rPr lang="fa-IR" smtClean="0"/>
              <a:pPr/>
              <a:t>03/28/1438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2937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85FE8879-36DC-4E21-9271-975666EB465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579821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72250" y="6381752"/>
            <a:ext cx="2133600" cy="244475"/>
          </a:xfrm>
        </p:spPr>
        <p:txBody>
          <a:bodyPr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2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638039D0-32A2-4D8C-9974-1C1A64D70E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4343403"/>
            <a:ext cx="5943600" cy="942976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r">
              <a:defRPr sz="4400" b="0"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0" y="4171949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gray">
          <a:xfrm>
            <a:off x="-9525" y="914400"/>
            <a:ext cx="9153525" cy="7461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CBFAB3-731E-4B5B-ADE6-4C871D51F3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9" y="930277"/>
            <a:ext cx="2066925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930277"/>
            <a:ext cx="6048375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827E25-ACC2-4BDC-BF47-1ABB60F90D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6"/>
            <a:ext cx="7467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49"/>
            <a:ext cx="838200" cy="261940"/>
          </a:xfrm>
        </p:spPr>
        <p:txBody>
          <a:bodyPr/>
          <a:lstStyle>
            <a:lvl1pPr>
              <a:defRPr/>
            </a:lvl1pPr>
          </a:lstStyle>
          <a:p>
            <a:fld id="{B9E0FD7C-1B9A-4A18-A50C-99525D55C5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49"/>
            <a:ext cx="1905000" cy="26194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6"/>
            <a:ext cx="7467600" cy="4873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49"/>
            <a:ext cx="838200" cy="261940"/>
          </a:xfrm>
        </p:spPr>
        <p:txBody>
          <a:bodyPr/>
          <a:lstStyle>
            <a:lvl1pPr>
              <a:defRPr/>
            </a:lvl1pPr>
          </a:lstStyle>
          <a:p>
            <a:fld id="{A7E384CF-EBF6-4978-98F3-028E39ACFD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49"/>
            <a:ext cx="1905000" cy="26194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Mitra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76400"/>
            <a:ext cx="6629400" cy="4648200"/>
          </a:xfrm>
        </p:spPr>
        <p:txBody>
          <a:bodyPr/>
          <a:lstStyle>
            <a:lvl1pPr marL="457200" indent="-457200">
              <a:buFont typeface="Wingdings" pitchFamily="2" charset="2"/>
              <a:buChar char="v"/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/>
            <a:r>
              <a:rPr lang="fa-IR" dirty="0" smtClean="0"/>
              <a:t>بهزاد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596060"/>
            <a:ext cx="838200" cy="261940"/>
          </a:xfrm>
        </p:spPr>
        <p:txBody>
          <a:bodyPr/>
          <a:lstStyle>
            <a:lvl1pPr>
              <a:defRPr/>
            </a:lvl1pPr>
          </a:lstStyle>
          <a:p>
            <a:fld id="{EDE22746-8570-4A49-B958-4BD228717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76400" y="304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loud Callout 6"/>
          <p:cNvSpPr/>
          <p:nvPr userDrawn="1"/>
        </p:nvSpPr>
        <p:spPr bwMode="auto">
          <a:xfrm>
            <a:off x="2514600" y="76200"/>
            <a:ext cx="3200400" cy="60960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 smtClean="0">
                <a:cs typeface="B Mitra" charset="-78"/>
              </a:rPr>
              <a:t>آرشیو</a:t>
            </a:r>
            <a:r>
              <a:rPr lang="fa-IR" sz="1200" baseline="0" dirty="0" smtClean="0">
                <a:cs typeface="B Mitra" charset="-78"/>
              </a:rPr>
              <a:t> شخصی دکتر بهزاد رایگانی</a:t>
            </a:r>
            <a:endParaRPr lang="en-US" sz="1200" dirty="0" smtClean="0">
              <a:cs typeface="B Mitra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 userDrawn="1"/>
        </p:nvSpPr>
        <p:spPr bwMode="auto">
          <a:xfrm>
            <a:off x="0" y="914400"/>
            <a:ext cx="1371600" cy="330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www.suoe.ir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2FFE8B-614A-4CB4-946F-EC31223868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>
                <a:cs typeface="B Mitra" pitchFamily="2" charset="-78"/>
              </a:defRPr>
            </a:lvl1pPr>
            <a:lvl2pPr>
              <a:defRPr sz="2400">
                <a:cs typeface="B Mitra" pitchFamily="2" charset="-78"/>
              </a:defRPr>
            </a:lvl2pPr>
            <a:lvl3pPr>
              <a:defRPr sz="2000">
                <a:cs typeface="B Mitra" pitchFamily="2" charset="-78"/>
              </a:defRPr>
            </a:lvl3pPr>
            <a:lvl4pPr>
              <a:defRPr sz="1800">
                <a:cs typeface="B Mitra" pitchFamily="2" charset="-78"/>
              </a:defRPr>
            </a:lvl4pPr>
            <a:lvl5pPr>
              <a:defRPr sz="1800">
                <a:cs typeface="B Mitra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>
                <a:cs typeface="B Mitra" pitchFamily="2" charset="-78"/>
              </a:defRPr>
            </a:lvl1pPr>
            <a:lvl2pPr>
              <a:defRPr sz="2400">
                <a:cs typeface="B Mitra" pitchFamily="2" charset="-78"/>
              </a:defRPr>
            </a:lvl2pPr>
            <a:lvl3pPr>
              <a:defRPr sz="2000">
                <a:cs typeface="B Mitra" pitchFamily="2" charset="-78"/>
              </a:defRPr>
            </a:lvl3pPr>
            <a:lvl4pPr>
              <a:defRPr sz="1800">
                <a:cs typeface="B Mitra" pitchFamily="2" charset="-78"/>
              </a:defRPr>
            </a:lvl4pPr>
            <a:lvl5pPr>
              <a:defRPr sz="1800">
                <a:cs typeface="B Mitra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dirty="0" smtClean="0"/>
              <a:t>بهزاد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5E6E8B-28AC-4433-9899-5F54616F09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C8E32B-0D17-4FE8-AEDA-0F68F26433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E4F51E-763A-45EA-B26A-F6D2855802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811EAF-1449-4A34-B9F7-375787B58D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AC510A-E39B-49BE-BD7C-24CE3D2555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CE2E26-2F55-4C93-8C94-0FB49B407C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" name="Object 103"/>
          <p:cNvGraphicFramePr>
            <a:graphicFrameLocks noChangeAspect="1"/>
          </p:cNvGraphicFramePr>
          <p:nvPr/>
        </p:nvGraphicFramePr>
        <p:xfrm>
          <a:off x="0" y="701677"/>
          <a:ext cx="9144000" cy="822325"/>
        </p:xfrm>
        <a:graphic>
          <a:graphicData uri="http://schemas.openxmlformats.org/presentationml/2006/ole">
            <p:oleObj spid="_x0000_s1133" name="Image" r:id="rId17" imgW="12990476" imgH="1752381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49"/>
            <a:ext cx="838200" cy="26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B56B48E4-E07F-4E3F-B1D8-0B6BB0226B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6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49"/>
            <a:ext cx="1905000" cy="26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 l="211"/>
          <a:stretch>
            <a:fillRect/>
          </a:stretch>
        </p:blipFill>
        <p:spPr>
          <a:xfrm>
            <a:off x="4818078" y="0"/>
            <a:ext cx="4325922" cy="4542905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wo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(Datum) </a:t>
            </a:r>
            <a:r>
              <a:rPr lang="fa-IR" dirty="0" smtClean="0"/>
              <a:t>دیتوم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781804" cy="4953000"/>
          </a:xfrm>
        </p:spPr>
        <p:txBody>
          <a:bodyPr/>
          <a:lstStyle/>
          <a:p>
            <a:pPr algn="just"/>
            <a:r>
              <a:rPr lang="fa-IR" dirty="0" smtClean="0"/>
              <a:t>در حالی که یک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بیضوي</a:t>
            </a:r>
            <a:r>
              <a:rPr lang="fa-IR" dirty="0" smtClean="0"/>
              <a:t>،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شکل زمین </a:t>
            </a:r>
            <a:r>
              <a:rPr lang="fa-IR" dirty="0" smtClean="0"/>
              <a:t>را تقریب می زند، یک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دیتوم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محل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/>
              <a:t>قرارگیري آن بیضوي را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نسبت به مرکز زمین </a:t>
            </a:r>
            <a:r>
              <a:rPr lang="fa-IR" dirty="0" smtClean="0"/>
              <a:t>مشخص می کند.</a:t>
            </a:r>
          </a:p>
          <a:p>
            <a:pPr algn="just"/>
            <a:r>
              <a:rPr lang="fa-IR" dirty="0" smtClean="0"/>
              <a:t>در گذشته، دیتوم ها بصورت محلی و براي ایجاد بهترین انطباق با سطح ژئوئید در یک ناحیه مشخص، تعریف می گردید.</a:t>
            </a:r>
          </a:p>
          <a:p>
            <a:pPr algn="just"/>
            <a:r>
              <a:rPr lang="fa-IR" dirty="0" smtClean="0"/>
              <a:t>در گذشته در ایران، دیتوم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1950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/>
              <a:t>با بیضوی مبنای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1909</a:t>
            </a:r>
            <a:r>
              <a:rPr lang="fa-IR" sz="2000" dirty="0" smtClean="0"/>
              <a:t> </a:t>
            </a:r>
            <a:r>
              <a:rPr lang="fa-IR" dirty="0" smtClean="0"/>
              <a:t>بکار گرفته شده است.</a:t>
            </a:r>
          </a:p>
          <a:p>
            <a:pPr algn="just"/>
            <a:r>
              <a:rPr lang="fa-IR" dirty="0" smtClean="0"/>
              <a:t>در سالهاي اخیر با گسترش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فن آوري ماهواره اي</a:t>
            </a:r>
            <a:r>
              <a:rPr lang="fa-IR" dirty="0" smtClean="0"/>
              <a:t>،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دیتومهاي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/>
              <a:t>با دقت و همخوانی بالا با کره زمین برای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اندازه گیری های جهانی </a:t>
            </a:r>
            <a:r>
              <a:rPr lang="fa-IR" dirty="0" smtClean="0"/>
              <a:t>توسعه داده شده اند که معروفترین آنها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WGS 84</a:t>
            </a: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/>
              <a:t>است</a:t>
            </a:r>
          </a:p>
          <a:p>
            <a:pPr algn="just"/>
            <a:r>
              <a:rPr lang="fa-IR" dirty="0" smtClean="0"/>
              <a:t>بسیاري از کشورهاي دنیا و از جمله در کشور ما، این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دیتوم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/>
              <a:t>با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بیضوي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/>
              <a:t>به همین نام، مبناي تهیه و تولید نقشه ها می باشد.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بیضوی و دیتوم </a:t>
            </a:r>
            <a:r>
              <a:rPr lang="en-US" dirty="0" smtClean="0"/>
              <a:t>WGS84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3962400" cy="2240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3733800" cy="2813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419600"/>
            <a:ext cx="320109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3886200" y="1752600"/>
            <a:ext cx="320040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پس از تعیین دیتوم برای سنجش ارتفاع(بعد سوم)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از 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Nazanin" pitchFamily="2" charset="-78"/>
              </a:rPr>
              <a:t>فاصله زمین تا ژئوئید 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استفاده می شود </a:t>
            </a:r>
          </a:p>
          <a:p>
            <a:pPr marL="914400" lvl="1" indent="-457200" algn="just" rtl="1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(فاصله اورتومتریک)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سیستمهای تصویر یا </a:t>
            </a:r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228600" y="1752600"/>
            <a:ext cx="685800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سیستمهای مختصات به منظور تعریف 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Nazanin" pitchFamily="2" charset="-78"/>
              </a:rPr>
              <a:t>موقعیت بر روی کره زمین </a:t>
            </a: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بکار میروند(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Coordinate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Systems</a:t>
            </a:r>
            <a:r>
              <a:rPr kumimoji="0" lang="fa-I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).</a:t>
            </a:r>
          </a:p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fa-IR" sz="2400" b="0" kern="0" dirty="0" smtClean="0">
                <a:latin typeface="+mn-lt"/>
                <a:cs typeface="B Nazanin" pitchFamily="2" charset="-78"/>
              </a:rPr>
              <a:t>در تهیه </a:t>
            </a:r>
            <a:r>
              <a:rPr lang="fa-IR" sz="2400" b="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نقشه</a:t>
            </a:r>
            <a:r>
              <a:rPr lang="fa-IR" sz="24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 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نیاز است زمین سه بعدی بر روی کاغذ دو بعدی تصویر شود(</a:t>
            </a:r>
            <a:r>
              <a:rPr lang="en-US" sz="2000" b="0" kern="0" dirty="0" smtClean="0">
                <a:latin typeface="+mn-lt"/>
                <a:cs typeface="B Nazanin" pitchFamily="2" charset="-78"/>
              </a:rPr>
              <a:t>Projection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).</a:t>
            </a:r>
          </a:p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fa-IR" sz="2400" b="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نمایش سطح زمین 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بر روي </a:t>
            </a:r>
            <a:r>
              <a:rPr lang="fa-IR" sz="2400" b="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یک سطح صاف 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باعث تغییراتی در </a:t>
            </a:r>
            <a:r>
              <a:rPr lang="fa-IR" sz="2400" b="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شکل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، </a:t>
            </a:r>
            <a:r>
              <a:rPr lang="fa-IR" sz="2400" b="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سطح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، </a:t>
            </a:r>
            <a:r>
              <a:rPr lang="fa-IR" sz="2400" b="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فاصله</a:t>
            </a:r>
            <a:r>
              <a:rPr lang="fa-IR" sz="24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 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و یا </a:t>
            </a:r>
            <a:r>
              <a:rPr lang="fa-IR" sz="2400" b="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جهت</a:t>
            </a:r>
            <a:r>
              <a:rPr lang="fa-IR" sz="24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 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می شود. </a:t>
            </a:r>
          </a:p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fa-IR" sz="2400" b="0" kern="0" dirty="0" smtClean="0">
                <a:latin typeface="+mn-lt"/>
                <a:cs typeface="B Nazanin" pitchFamily="2" charset="-78"/>
              </a:rPr>
              <a:t>یک سیستم تصویر نقشه با استفاده از </a:t>
            </a:r>
            <a:r>
              <a:rPr lang="fa-IR" sz="2400" b="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روابط ریاضی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، </a:t>
            </a:r>
            <a:r>
              <a:rPr lang="fa-IR" sz="2400" b="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مختصات کروي 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را به مختصات سطح صاف تبدیل می کند. </a:t>
            </a:r>
          </a:p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fa-IR" sz="2400" b="0" kern="0" dirty="0" smtClean="0">
                <a:latin typeface="+mn-lt"/>
                <a:cs typeface="B Nazanin" pitchFamily="2" charset="-78"/>
              </a:rPr>
              <a:t>هر سیستم تصویري براي کمینه کردن </a:t>
            </a:r>
            <a:r>
              <a:rPr lang="fa-IR" sz="2400" b="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تغییرات یک یا دو عدد 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از این پارامترها (شکل، مساحت، فاصله و جهت) طراحی شده است. مثلاً یک سیستم تصویر مساحت را حفظ می کند اما شکل را تغییر می دهد.</a:t>
            </a:r>
          </a:p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سیستمهای تصویری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4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152400" y="1752600"/>
            <a:ext cx="685800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 rtl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fa-IR" sz="2400" b="0" kern="0" dirty="0" smtClean="0">
                <a:latin typeface="+mn-lt"/>
                <a:cs typeface="B Nazanin" pitchFamily="2" charset="-78"/>
              </a:rPr>
              <a:t>سیستم هاي تصویر هم شکل (</a:t>
            </a:r>
            <a:r>
              <a:rPr lang="en-US" sz="2400" b="0" kern="0" dirty="0" smtClean="0">
                <a:latin typeface="+mn-lt"/>
                <a:cs typeface="B Nazanin" pitchFamily="2" charset="-78"/>
              </a:rPr>
              <a:t>Conformal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)</a:t>
            </a:r>
          </a:p>
          <a:p>
            <a:pPr marL="914400" lvl="1" indent="-457200" algn="just" rtl="1">
              <a:spcBef>
                <a:spcPct val="20000"/>
              </a:spcBef>
              <a:buClr>
                <a:schemeClr val="tx2"/>
              </a:buClr>
            </a:pPr>
            <a:r>
              <a:rPr lang="it-IT" b="0" kern="0" dirty="0" smtClean="0">
                <a:latin typeface="+mn-lt"/>
                <a:cs typeface="B Nazanin" pitchFamily="2" charset="-78"/>
              </a:rPr>
              <a:t>Lambert Conformal Conic, UTM, Mercator</a:t>
            </a:r>
            <a:endParaRPr lang="fa-IR" b="0" kern="0" dirty="0" smtClean="0">
              <a:latin typeface="+mn-lt"/>
              <a:cs typeface="B Nazanin" pitchFamily="2" charset="-78"/>
            </a:endParaRPr>
          </a:p>
          <a:p>
            <a:pPr marL="914400" lvl="1" indent="-457200" algn="just" rtl="1">
              <a:spcBef>
                <a:spcPct val="20000"/>
              </a:spcBef>
              <a:buClr>
                <a:schemeClr val="tx2"/>
              </a:buClr>
            </a:pPr>
            <a:endParaRPr lang="fa-IR" b="0" kern="0" dirty="0" smtClean="0">
              <a:latin typeface="+mn-lt"/>
              <a:cs typeface="B Nazanin" pitchFamily="2" charset="-78"/>
            </a:endParaRPr>
          </a:p>
          <a:p>
            <a:pPr marL="457200" lvl="0" indent="-457200" algn="just" rtl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fa-IR" sz="2400" b="0" kern="0" dirty="0" smtClean="0">
                <a:latin typeface="+mn-lt"/>
                <a:cs typeface="B Nazanin" pitchFamily="2" charset="-78"/>
              </a:rPr>
              <a:t>سیستم هاي تصویر هم مساحت (</a:t>
            </a:r>
            <a:r>
              <a:rPr lang="en-US" sz="2400" b="0" kern="0" dirty="0" smtClean="0">
                <a:latin typeface="+mn-lt"/>
                <a:cs typeface="B Nazanin" pitchFamily="2" charset="-78"/>
              </a:rPr>
              <a:t>Equivalent)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)</a:t>
            </a:r>
          </a:p>
          <a:p>
            <a:pPr marL="914400" lvl="1" indent="-457200" algn="just" rtl="1">
              <a:spcBef>
                <a:spcPct val="20000"/>
              </a:spcBef>
              <a:buClr>
                <a:schemeClr val="tx2"/>
              </a:buClr>
            </a:pPr>
            <a:r>
              <a:rPr lang="en-US" b="0" kern="0" dirty="0" smtClean="0">
                <a:latin typeface="+mn-lt"/>
                <a:cs typeface="B Nazanin" pitchFamily="2" charset="-78"/>
              </a:rPr>
              <a:t>Albers equal-area conic, Lambert </a:t>
            </a:r>
            <a:r>
              <a:rPr lang="en-US" b="0" kern="0" dirty="0" err="1" smtClean="0">
                <a:latin typeface="+mn-lt"/>
                <a:cs typeface="B Nazanin" pitchFamily="2" charset="-78"/>
              </a:rPr>
              <a:t>azimuthal</a:t>
            </a:r>
            <a:r>
              <a:rPr lang="en-US" b="0" kern="0" dirty="0" smtClean="0">
                <a:latin typeface="+mn-lt"/>
                <a:cs typeface="B Nazanin" pitchFamily="2" charset="-78"/>
              </a:rPr>
              <a:t> equal-area</a:t>
            </a:r>
            <a:endParaRPr lang="fa-IR" b="0" kern="0" dirty="0" smtClean="0">
              <a:latin typeface="+mn-lt"/>
              <a:cs typeface="B Nazanin" pitchFamily="2" charset="-78"/>
            </a:endParaRPr>
          </a:p>
          <a:p>
            <a:pPr marL="914400" lvl="1" indent="-457200" algn="just" rtl="1">
              <a:spcBef>
                <a:spcPct val="20000"/>
              </a:spcBef>
              <a:buClr>
                <a:schemeClr val="tx2"/>
              </a:buClr>
            </a:pPr>
            <a:endParaRPr lang="fa-IR" b="0" kern="0" dirty="0" smtClean="0">
              <a:latin typeface="+mn-lt"/>
              <a:cs typeface="B Nazanin" pitchFamily="2" charset="-78"/>
            </a:endParaRPr>
          </a:p>
          <a:p>
            <a:pPr marL="457200" lvl="0" indent="-457200" algn="just" rtl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fa-IR" sz="2400" b="0" kern="0" dirty="0" smtClean="0">
                <a:latin typeface="+mn-lt"/>
                <a:cs typeface="B Nazanin" pitchFamily="2" charset="-78"/>
              </a:rPr>
              <a:t>سیستمهای تصویر هم فاصله (</a:t>
            </a:r>
            <a:r>
              <a:rPr lang="en-US" sz="2400" b="0" kern="0" dirty="0" smtClean="0">
                <a:latin typeface="+mn-lt"/>
                <a:cs typeface="B Nazanin" pitchFamily="2" charset="-78"/>
              </a:rPr>
              <a:t>Equidistant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)</a:t>
            </a:r>
          </a:p>
          <a:p>
            <a:pPr marL="914400" lvl="1" indent="-457200" algn="just" rtl="1">
              <a:spcBef>
                <a:spcPct val="20000"/>
              </a:spcBef>
              <a:buClr>
                <a:schemeClr val="tx2"/>
              </a:buClr>
            </a:pPr>
            <a:r>
              <a:rPr lang="en-US" b="0" dirty="0" smtClean="0"/>
              <a:t>Sinusoidal</a:t>
            </a:r>
            <a:endParaRPr lang="fa-IR" b="0" dirty="0" smtClean="0"/>
          </a:p>
          <a:p>
            <a:pPr marL="914400" lvl="1" indent="-457200" algn="just" rtl="1">
              <a:spcBef>
                <a:spcPct val="20000"/>
              </a:spcBef>
              <a:buClr>
                <a:schemeClr val="tx2"/>
              </a:buClr>
            </a:pPr>
            <a:endParaRPr lang="fa-IR" b="0" kern="0" dirty="0" smtClean="0">
              <a:latin typeface="+mn-lt"/>
              <a:cs typeface="B Nazanin" pitchFamily="2" charset="-78"/>
            </a:endParaRPr>
          </a:p>
          <a:p>
            <a:pPr marL="457200" lvl="0" indent="-457200" algn="just" rtl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fa-IR" sz="2400" b="0" kern="0" dirty="0" smtClean="0">
                <a:latin typeface="+mn-lt"/>
                <a:cs typeface="B Nazanin" pitchFamily="2" charset="-78"/>
              </a:rPr>
              <a:t>سیستم هاي تصویر هم جهت (امتداد واقعی) (</a:t>
            </a:r>
            <a:r>
              <a:rPr lang="en-US" sz="2400" b="0" kern="0" dirty="0" smtClean="0">
                <a:latin typeface="+mn-lt"/>
                <a:cs typeface="B Nazanin" pitchFamily="2" charset="-78"/>
              </a:rPr>
              <a:t>True-direction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)</a:t>
            </a:r>
          </a:p>
          <a:p>
            <a:pPr marL="914400" lvl="1" indent="-457200" algn="just" rtl="1">
              <a:spcBef>
                <a:spcPct val="20000"/>
              </a:spcBef>
              <a:buClr>
                <a:schemeClr val="tx2"/>
              </a:buClr>
            </a:pPr>
            <a:r>
              <a:rPr lang="en-US" b="0" dirty="0" smtClean="0"/>
              <a:t>Lambert </a:t>
            </a:r>
            <a:r>
              <a:rPr lang="en-US" b="0" dirty="0" err="1" smtClean="0"/>
              <a:t>azimuthal</a:t>
            </a:r>
            <a:r>
              <a:rPr lang="en-US" b="0" dirty="0" smtClean="0"/>
              <a:t> (equal-area)</a:t>
            </a:r>
            <a:endParaRPr lang="fa-IR" b="0" kern="0" dirty="0" smtClean="0">
              <a:latin typeface="+mn-lt"/>
              <a:cs typeface="B Nazanin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سیستمهای تصویری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4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0200"/>
            <a:ext cx="3600450" cy="227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600200"/>
            <a:ext cx="3440430" cy="22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95800" y="3810000"/>
            <a:ext cx="14478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هم مساحت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810000"/>
            <a:ext cx="14478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هم شکل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14800"/>
            <a:ext cx="3600450" cy="227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914400" y="6477000"/>
            <a:ext cx="14478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هم فاصله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114800"/>
            <a:ext cx="3600450" cy="227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648200" y="6477000"/>
            <a:ext cx="14478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هم جهت</a:t>
            </a:r>
            <a:endParaRPr lang="fa-IR" dirty="0">
              <a:cs typeface="B Nazanin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a-IR" dirty="0" smtClean="0"/>
              <a:t>انواع سیستمهای تصویری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670790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متداولترین سیستمهای تصویر در ایران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0" y="1524000"/>
            <a:ext cx="708660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مرکاتور</a:t>
            </a:r>
          </a:p>
          <a:p>
            <a:pPr marL="914400" lvl="1" indent="-457200" algn="just" rtl="1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ü"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نصف النهارها و مدارها با زاویه قائم یکدیگر را قطع میکنند. </a:t>
            </a:r>
          </a:p>
          <a:p>
            <a:pPr marL="914400" lvl="1" indent="-457200" algn="just" rtl="1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ü"/>
            </a:pPr>
            <a:r>
              <a:rPr lang="fa-IR" sz="2000" b="0" kern="0" dirty="0" smtClean="0">
                <a:latin typeface="+mn-lt"/>
                <a:cs typeface="B Nazanin" pitchFamily="2" charset="-78"/>
              </a:rPr>
              <a:t>معمولاً سازمان نقشه برداري از این سیستم تصویر براي تهیه چارتهاي دریایی استفاده می کند.</a:t>
            </a:r>
          </a:p>
          <a:p>
            <a:pPr marL="1371600" lvl="2" indent="-457200" algn="just" rtl="1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ü"/>
            </a:pPr>
            <a:r>
              <a:rPr lang="fa-IR" sz="2000" b="0" kern="0" dirty="0" smtClean="0">
                <a:latin typeface="+mn-lt"/>
                <a:cs typeface="B Nazanin" pitchFamily="2" charset="-78"/>
              </a:rPr>
              <a:t>چرا که در ایران </a:t>
            </a:r>
            <a:r>
              <a:rPr lang="fa-IR" sz="2000" b="0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جهت های نقشه </a:t>
            </a:r>
            <a:r>
              <a:rPr lang="fa-IR" sz="2000" b="0" kern="0" dirty="0" smtClean="0">
                <a:latin typeface="+mn-lt"/>
                <a:cs typeface="B Nazanin" pitchFamily="2" charset="-78"/>
              </a:rPr>
              <a:t>واقعی است و می توان خطوط کشتیرانی را بر روي آنها براحتی ترسیم نمود.</a:t>
            </a:r>
          </a:p>
          <a:p>
            <a:pPr marL="914400" lvl="1" indent="-457200" algn="just" rtl="1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ü"/>
            </a:pPr>
            <a:r>
              <a:rPr lang="fa-IR" sz="2000" b="0" kern="0" dirty="0" smtClean="0">
                <a:latin typeface="+mn-lt"/>
                <a:cs typeface="B Nazanin" pitchFamily="2" charset="-78"/>
              </a:rPr>
              <a:t>تنها مشکل این سیستم تصویر در عدم توانایی تصویر کردن مناطق قطبی می باشد که البته در دریاهاي ما چه در جنوب و چه در شمال مشکلی از این بابت وجود ندارد.</a:t>
            </a:r>
          </a:p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44034" name="Picture 2" descr="E:\درسهای کارشناسی ارشد\سامانه های اطلاعات جغرافیایی در محیط زیست\فایلهای جانبی\503px-Cylindrical_Projection_basics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4791075" cy="2200275"/>
          </a:xfrm>
          <a:prstGeom prst="rect">
            <a:avLst/>
          </a:prstGeom>
          <a:noFill/>
        </p:spPr>
      </p:pic>
      <p:pic>
        <p:nvPicPr>
          <p:cNvPr id="44035" name="Picture 3" descr="E:\درسهای کارشناسی ارشد\سامانه های اطلاعات جغرافیایی در محیط زیست\فایلهای جانبی\u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648200"/>
            <a:ext cx="2139203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متداولترین سیستمهای تصویر در ایران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0" y="1524000"/>
            <a:ext cx="708660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مرکاتور معکوس جهانی یا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UTM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914400" lvl="1" indent="-457200" algn="just" rtl="1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ü"/>
            </a:pPr>
            <a:r>
              <a:rPr lang="fa-IR" sz="2000" b="0" kern="0" dirty="0" smtClean="0">
                <a:latin typeface="+mn-lt"/>
                <a:cs typeface="B Nazanin" pitchFamily="2" charset="-78"/>
              </a:rPr>
              <a:t>این سیستم مختصات از بهترین سیستمهاي تصویر از نظر خطاها و اعوجاجات چه در اشکال و چه در جهتها و مساحتها می باشد. </a:t>
            </a:r>
          </a:p>
          <a:p>
            <a:pPr marL="914400" lvl="1" indent="-457200" algn="just" rtl="1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ü"/>
            </a:pPr>
            <a:r>
              <a:rPr lang="fa-IR" sz="2000" b="0" kern="0" dirty="0" smtClean="0">
                <a:latin typeface="+mn-lt"/>
                <a:cs typeface="B Nazanin" pitchFamily="2" charset="-78"/>
              </a:rPr>
              <a:t>ایران در چهار زون 40 ،39 ،38 و 41 قرار گرفته است. 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0"/>
            <a:ext cx="3733800" cy="204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 descr="E:\درسهای کارشناسی ارشد\سامانه های اطلاعات جغرافیایی در محیط زیست\فایلهای جانبی\projections.parsys.19330.Imag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2895600" cy="2050368"/>
          </a:xfrm>
          <a:prstGeom prst="rect">
            <a:avLst/>
          </a:prstGeom>
          <a:noFill/>
        </p:spPr>
      </p:pic>
      <p:pic>
        <p:nvPicPr>
          <p:cNvPr id="45060" name="Picture 4" descr="E:\درسهای کارشناسی ارشد\سامانه های اطلاعات جغرافیایی در محیط زیست\فایلهای جانبی\utmworl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105400"/>
            <a:ext cx="3496969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متداولترین سیستمهای تصویر در ایران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0" y="1524000"/>
            <a:ext cx="708660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 rtl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fa-IR" sz="2400" b="0" kern="0" dirty="0" smtClean="0">
                <a:latin typeface="+mn-lt"/>
                <a:cs typeface="B Nazanin" pitchFamily="2" charset="-78"/>
              </a:rPr>
              <a:t>سیستم مختصات لامبرت هم شکل (</a:t>
            </a:r>
            <a:r>
              <a:rPr lang="en-US" dirty="0" smtClean="0"/>
              <a:t>Lambert Conformal Conic</a:t>
            </a:r>
            <a:r>
              <a:rPr lang="fa-IR" sz="2400" b="0" kern="0" dirty="0" smtClean="0">
                <a:latin typeface="+mn-lt"/>
                <a:cs typeface="B Nazanin" pitchFamily="2" charset="-78"/>
              </a:rPr>
              <a:t>)</a:t>
            </a:r>
            <a:endParaRPr lang="en-US" sz="2400" b="0" kern="0" dirty="0" smtClean="0">
              <a:latin typeface="+mn-lt"/>
              <a:cs typeface="B Nazanin" pitchFamily="2" charset="-78"/>
            </a:endParaRPr>
          </a:p>
        </p:txBody>
      </p:sp>
      <p:pic>
        <p:nvPicPr>
          <p:cNvPr id="46082" name="Picture 2" descr="E:\درسهای کارشناسی ارشد\سامانه های اطلاعات جغرافیایی در محیط زیست\فایلهای جانبی\2312LambertConicConf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61000"/>
            <a:ext cx="2984500" cy="1397000"/>
          </a:xfrm>
          <a:prstGeom prst="rect">
            <a:avLst/>
          </a:prstGeom>
          <a:noFill/>
        </p:spPr>
      </p:pic>
      <p:pic>
        <p:nvPicPr>
          <p:cNvPr id="46083" name="Picture 3" descr="E:\درسهای کارشناسی ارشد\سامانه های اطلاعات جغرافیایی در محیط زیست\فایلهای جانبی\Usgs_map_lambert_conformal_con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410200"/>
            <a:ext cx="3354466" cy="1447800"/>
          </a:xfrm>
          <a:prstGeom prst="rect">
            <a:avLst/>
          </a:prstGeom>
          <a:noFill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5638"/>
            <a:ext cx="3657600" cy="340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657600" y="31242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Projection: </a:t>
            </a:r>
            <a:r>
              <a:rPr lang="en-US" sz="1400" i="1" dirty="0" smtClean="0"/>
              <a:t>Lambert Conformal Conic</a:t>
            </a:r>
          </a:p>
          <a:p>
            <a:r>
              <a:rPr lang="en-US" sz="1400" dirty="0" smtClean="0"/>
              <a:t>Ellipsoid: </a:t>
            </a:r>
            <a:r>
              <a:rPr lang="en-US" sz="1400" i="1" dirty="0" smtClean="0"/>
              <a:t>International 1909 or WGS 84</a:t>
            </a:r>
            <a:endParaRPr lang="en-US" sz="1400" dirty="0" smtClean="0"/>
          </a:p>
          <a:p>
            <a:r>
              <a:rPr lang="en-US" sz="1400" dirty="0" smtClean="0"/>
              <a:t>Datum: </a:t>
            </a:r>
            <a:r>
              <a:rPr lang="en-US" sz="1400" i="1" dirty="0" smtClean="0"/>
              <a:t>European 1950 or WGS 84</a:t>
            </a:r>
          </a:p>
          <a:p>
            <a:r>
              <a:rPr lang="en-US" sz="1400" dirty="0" smtClean="0"/>
              <a:t>False Easting: </a:t>
            </a:r>
            <a:r>
              <a:rPr lang="en-US" sz="1400" i="1" dirty="0" smtClean="0"/>
              <a:t>2000000</a:t>
            </a:r>
          </a:p>
          <a:p>
            <a:r>
              <a:rPr lang="en-US" sz="1400" dirty="0" smtClean="0"/>
              <a:t>False Northing: </a:t>
            </a:r>
            <a:r>
              <a:rPr lang="en-US" sz="1400" i="1" dirty="0" smtClean="0"/>
              <a:t>40000</a:t>
            </a:r>
          </a:p>
          <a:p>
            <a:r>
              <a:rPr lang="en-US" sz="1400" dirty="0" smtClean="0"/>
              <a:t>Central Meridian: </a:t>
            </a:r>
            <a:r>
              <a:rPr lang="en-US" sz="1400" i="1" dirty="0" smtClean="0"/>
              <a:t>54</a:t>
            </a:r>
          </a:p>
          <a:p>
            <a:r>
              <a:rPr lang="en-US" sz="1400" dirty="0" smtClean="0"/>
              <a:t>Latitude of Origin: </a:t>
            </a:r>
            <a:r>
              <a:rPr lang="en-US" sz="1400" i="1" dirty="0" smtClean="0"/>
              <a:t>24</a:t>
            </a:r>
          </a:p>
          <a:p>
            <a:r>
              <a:rPr lang="en-US" sz="1400" dirty="0" smtClean="0"/>
              <a:t>Scale Factor: </a:t>
            </a:r>
            <a:r>
              <a:rPr lang="en-US" sz="1400" i="1" dirty="0" smtClean="0"/>
              <a:t>1</a:t>
            </a:r>
          </a:p>
          <a:p>
            <a:r>
              <a:rPr lang="en-US" sz="1400" dirty="0" smtClean="0"/>
              <a:t>Standard Parallel 1: </a:t>
            </a:r>
            <a:r>
              <a:rPr lang="en-US" sz="1400" i="1" dirty="0" smtClean="0"/>
              <a:t>30</a:t>
            </a:r>
          </a:p>
          <a:p>
            <a:r>
              <a:rPr lang="en-US" sz="1400" dirty="0" smtClean="0"/>
              <a:t>Standard Parallel 2: </a:t>
            </a:r>
            <a:r>
              <a:rPr lang="en-US" sz="1400" i="1" dirty="0" smtClean="0"/>
              <a:t>36</a:t>
            </a:r>
            <a:endParaRPr lang="fa-IR" sz="1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3581400" y="2209800"/>
            <a:ext cx="350520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برای کل ایران قابلیت نمایش دارد</a:t>
            </a:r>
            <a:r>
              <a:rPr lang="fa-IR" sz="2000" b="0" kern="0" dirty="0" smtClean="0">
                <a:latin typeface="+mn-lt"/>
                <a:cs typeface="B Nazanin" pitchFamily="2" charset="-78"/>
              </a:rPr>
              <a:t>. </a:t>
            </a:r>
            <a:endParaRPr kumimoji="0" lang="fa-I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6858000" cy="5334000"/>
          </a:xfrm>
        </p:spPr>
        <p:txBody>
          <a:bodyPr/>
          <a:lstStyle/>
          <a:p>
            <a:pPr algn="justLow">
              <a:lnSpc>
                <a:spcPct val="90000"/>
              </a:lnSpc>
              <a:buNone/>
            </a:pPr>
            <a:endParaRPr lang="en-US" dirty="0" smtClean="0"/>
          </a:p>
          <a:p>
            <a:pPr algn="justLow">
              <a:buNone/>
            </a:pPr>
            <a:r>
              <a:rPr lang="ar-SA" dirty="0" smtClean="0"/>
              <a:t> </a:t>
            </a:r>
            <a:endParaRPr lang="en-US" dirty="0" smtClean="0"/>
          </a:p>
          <a:p>
            <a:pPr marL="533400" indent="-533400" algn="just">
              <a:lnSpc>
                <a:spcPct val="80000"/>
              </a:lnSpc>
              <a:buFontTx/>
              <a:buAutoNum type="arabicPeriod" startAt="5"/>
            </a:pPr>
            <a:endParaRPr lang="fa-IR" b="1" dirty="0" smtClean="0">
              <a:solidFill>
                <a:srgbClr val="CC0000"/>
              </a:solidFill>
            </a:endParaRPr>
          </a:p>
          <a:p>
            <a:pPr marL="533400" indent="-533400" algn="just">
              <a:lnSpc>
                <a:spcPct val="80000"/>
              </a:lnSpc>
              <a:buFontTx/>
              <a:buAutoNum type="arabicPeriod" startAt="5"/>
            </a:pPr>
            <a:endParaRPr lang="en-US" dirty="0" smtClean="0"/>
          </a:p>
          <a:p>
            <a:pPr algn="justLow"/>
            <a:endParaRPr lang="en-US" dirty="0" smtClean="0"/>
          </a:p>
          <a:p>
            <a:pPr algn="justLow"/>
            <a:endParaRPr lang="en-US" dirty="0" smtClean="0"/>
          </a:p>
          <a:p>
            <a:pPr lvl="1">
              <a:lnSpc>
                <a:spcPct val="80000"/>
              </a:lnSpc>
            </a:pPr>
            <a:endParaRPr lang="fa-IR" sz="3000" b="1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endParaRPr lang="en-US" sz="3000" b="1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1923005" y="2967335"/>
            <a:ext cx="3768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پایان </a:t>
            </a:r>
            <a:r>
              <a:rPr lang="fa-IR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فصل دوم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sz="2000" dirty="0" smtClean="0">
                <a:cs typeface="B Mitra" pitchFamily="2" charset="-78"/>
              </a:rPr>
              <a:t>کلیات</a:t>
            </a:r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8"/>
          <p:cNvSpPr>
            <a:spLocks noChangeArrowheads="1"/>
          </p:cNvSpPr>
          <p:nvPr/>
        </p:nvSpPr>
        <p:spPr bwMode="auto">
          <a:xfrm>
            <a:off x="762000" y="1898539"/>
            <a:ext cx="770413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fa-I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ranNastaliq" pitchFamily="18" charset="0"/>
                <a:cs typeface="IranNastaliq" pitchFamily="18" charset="0"/>
              </a:rPr>
              <a:t>سامانه های اطلاعات جغرافیایی</a:t>
            </a:r>
          </a:p>
          <a:p>
            <a:pPr algn="ctr" rtl="1"/>
            <a:r>
              <a:rPr lang="en-US" sz="2000" dirty="0" smtClean="0">
                <a:cs typeface="B Esfehan" pitchFamily="2" charset="-78"/>
              </a:rPr>
              <a:t> </a:t>
            </a:r>
          </a:p>
          <a:p>
            <a:pPr algn="ctr" rtl="1"/>
            <a:r>
              <a:rPr lang="en-US" sz="2000" dirty="0" smtClean="0">
                <a:cs typeface="B Esfehan" pitchFamily="2" charset="-78"/>
              </a:rPr>
              <a:t>  </a:t>
            </a:r>
          </a:p>
          <a:p>
            <a:pPr algn="ctr"/>
            <a:endParaRPr lang="fa-I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ekan" pitchFamily="2" charset="-78"/>
            </a:endParaRPr>
          </a:p>
          <a:p>
            <a:pPr algn="ctr"/>
            <a:endParaRPr lang="fa-I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9" descr="UC2010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416231"/>
            <a:ext cx="2450103" cy="2441769"/>
          </a:xfrm>
          <a:prstGeom prst="rect">
            <a:avLst/>
          </a:prstGeom>
        </p:spPr>
      </p:pic>
      <p:pic>
        <p:nvPicPr>
          <p:cNvPr id="11" name="Picture 10" descr="map_gis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572000"/>
            <a:ext cx="2667000" cy="1910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سیستمهای تصویری و سیستمهای مختصات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752600"/>
            <a:ext cx="4191004" cy="4800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Projection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Coordinate System</a:t>
            </a:r>
          </a:p>
          <a:p>
            <a:pPr algn="just"/>
            <a:r>
              <a:rPr lang="fa-IR" b="1" dirty="0" smtClean="0"/>
              <a:t>پروجکشن عبارت است از تبدیل مختصات نقاط از سامانه مختصات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سه بعدی </a:t>
            </a:r>
            <a:r>
              <a:rPr lang="fa-IR" b="1" dirty="0" smtClean="0"/>
              <a:t>به یک سامانه مختصات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 بعدی</a:t>
            </a:r>
          </a:p>
          <a:p>
            <a:pPr algn="just"/>
            <a:r>
              <a:rPr lang="fa-IR" b="1" dirty="0" smtClean="0"/>
              <a:t>این سامانه دارای دو محور </a:t>
            </a:r>
            <a:r>
              <a:rPr lang="en-US" b="1" dirty="0" smtClean="0"/>
              <a:t>x</a:t>
            </a:r>
            <a:r>
              <a:rPr lang="fa-IR" b="1" dirty="0" smtClean="0"/>
              <a:t> و </a:t>
            </a:r>
            <a:r>
              <a:rPr lang="en-US" b="1" dirty="0" smtClean="0"/>
              <a:t>y</a:t>
            </a:r>
            <a:r>
              <a:rPr lang="fa-IR" b="1" dirty="0" smtClean="0"/>
              <a:t> و جایگاه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مبدا مختصات </a:t>
            </a:r>
            <a:r>
              <a:rPr lang="fa-IR" b="1" dirty="0" smtClean="0"/>
              <a:t>است.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190500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2851162" cy="1719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شکل زمین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752600"/>
            <a:ext cx="4191004" cy="4953000"/>
          </a:xfrm>
        </p:spPr>
        <p:txBody>
          <a:bodyPr/>
          <a:lstStyle/>
          <a:p>
            <a:pPr algn="just"/>
            <a:r>
              <a:rPr lang="fa-IR" dirty="0" smtClean="0"/>
              <a:t>با توجه به تبدیل هندسی شکل سه بعدی زمین به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سطح دو بعدی </a:t>
            </a:r>
            <a:r>
              <a:rPr lang="fa-IR" dirty="0" smtClean="0"/>
              <a:t>در فرآیند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پروجکشن</a:t>
            </a:r>
            <a:r>
              <a:rPr lang="fa-IR" dirty="0" smtClean="0"/>
              <a:t>، نیاز است در ابتدا یک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</a:rPr>
              <a:t>شکل هندسی </a:t>
            </a:r>
            <a:r>
              <a:rPr lang="fa-IR" dirty="0" smtClean="0"/>
              <a:t>قابل محاسبه برای زمین فرض شود.</a:t>
            </a:r>
          </a:p>
          <a:p>
            <a:pPr algn="just"/>
            <a:r>
              <a:rPr lang="fa-IR" dirty="0" smtClean="0"/>
              <a:t>زمین به دلیل داشتن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</a:rPr>
              <a:t>نیروي ثقل متفاوت </a:t>
            </a:r>
            <a:r>
              <a:rPr lang="fa-IR" dirty="0" smtClean="0"/>
              <a:t>در مناطق مختلف و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</a:rPr>
              <a:t>ناهمواري هاي</a:t>
            </a:r>
            <a:r>
              <a:rPr lang="fa-IR" dirty="0" smtClean="0"/>
              <a:t> سطح آن به صورت کروي نیست بلکه حالت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</a:rPr>
              <a:t>بیضیگون</a:t>
            </a:r>
            <a:r>
              <a:rPr lang="fa-IR" dirty="0" smtClean="0"/>
              <a:t> (بیضوی) دارد.</a:t>
            </a:r>
          </a:p>
          <a:p>
            <a:pPr algn="just"/>
            <a:r>
              <a:rPr lang="fa-IR" dirty="0" smtClean="0"/>
              <a:t>شکل زمین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بیضوی</a:t>
            </a:r>
            <a:r>
              <a:rPr lang="fa-IR" dirty="0" smtClean="0"/>
              <a:t> کامل نیز نیست و ناهمواری های آن را از حالت بیضوی خارج نموده اند.</a:t>
            </a:r>
            <a:endParaRPr lang="fa-IR" b="1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5842" name="Picture 2" descr="E:\درسهای کارشناسی ارشد\سامانه های اطلاعات جغرافیایی در محیط زیست\فایلهای جانبی\grace-geoid-ear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E:\درسهای کارشناسی ارشد\سامانه های اطلاعات جغرافیایی در محیط زیست\فایلهای جانبی\Ge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91000"/>
            <a:ext cx="251603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سیستمهای مختصاتی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6858004" cy="4953000"/>
          </a:xfrm>
        </p:spPr>
        <p:txBody>
          <a:bodyPr/>
          <a:lstStyle/>
          <a:p>
            <a:r>
              <a:rPr lang="fa-IR" dirty="0" smtClean="0"/>
              <a:t>سیستم هاي مختصات جغرافیایی به دو دسته تقسیم می شوند:</a:t>
            </a:r>
          </a:p>
          <a:p>
            <a:pPr lvl="1"/>
            <a:r>
              <a:rPr lang="fa-IR" dirty="0" smtClean="0"/>
              <a:t>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شکل بیضوی </a:t>
            </a:r>
            <a:r>
              <a:rPr lang="fa-IR" dirty="0" smtClean="0"/>
              <a:t>برای زمین سه بعدی (الیپسوئید یا </a:t>
            </a:r>
            <a:r>
              <a:rPr lang="en-US" dirty="0" smtClean="0"/>
              <a:t>Ellipsoid </a:t>
            </a:r>
            <a:r>
              <a:rPr lang="fa-IR" dirty="0" smtClean="0"/>
              <a:t>)</a:t>
            </a:r>
          </a:p>
          <a:p>
            <a:pPr lvl="1"/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شکل کروی </a:t>
            </a:r>
            <a:r>
              <a:rPr lang="fa-IR" dirty="0" smtClean="0"/>
              <a:t>برای زمین سه بعدی( کره یا </a:t>
            </a:r>
            <a:r>
              <a:rPr lang="en-US" dirty="0" smtClean="0"/>
              <a:t>Sphere</a:t>
            </a:r>
            <a:r>
              <a:rPr lang="fa-IR" dirty="0" smtClean="0"/>
              <a:t>)</a:t>
            </a:r>
          </a:p>
          <a:p>
            <a:pPr algn="just"/>
            <a:r>
              <a:rPr lang="fa-IR" dirty="0" smtClean="0"/>
              <a:t>شکل زمین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 یک بیضوي </a:t>
            </a:r>
            <a:r>
              <a:rPr lang="fa-IR" dirty="0" smtClean="0"/>
              <a:t>بسیار نزدیکتر است، لذا در بسیاري از مواقع و در کارهاي با مقیاس بزرگتر و دقیقتر، لازم است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سیستم مختصات جغرافیایی</a:t>
            </a:r>
            <a:r>
              <a:rPr lang="fa-IR" dirty="0" smtClean="0"/>
              <a:t> (نصف النهارات و مدارات) بر روي یک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بیضوي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/>
              <a:t>تعریف گردد. </a:t>
            </a:r>
          </a:p>
          <a:p>
            <a:pPr algn="just"/>
            <a:r>
              <a:rPr lang="fa-IR" dirty="0" smtClean="0"/>
              <a:t>با این وجود با توجه به اختلاف ناچیز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 شعاع بیضوی </a:t>
            </a:r>
            <a:r>
              <a:rPr lang="fa-IR" dirty="0" smtClean="0"/>
              <a:t>(حداکثر حدود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/>
              <a:t>کیلومتر) در بعضی مواقع (معمولاً در کارهاي با مقیاس کوچک مانند 1:5000000) زمین می تواند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 عنوان کره </a:t>
            </a:r>
            <a:r>
              <a:rPr lang="fa-IR" dirty="0" smtClean="0"/>
              <a:t>در نظر گرفته می شود. در کارهاي با مقیاس 1:1000000 و بزرگتر می بایست حتماً از بیضوي استفاده کرد چرا که خطاي ناشی از کره و در نظر گرفتن زمین در این مقیاسها قابل قبول نمی باشد.</a:t>
            </a:r>
            <a:endParaRPr lang="fa-IR" b="1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سیستمهای مختصات کروی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752600"/>
            <a:ext cx="3276604" cy="4953000"/>
          </a:xfrm>
        </p:spPr>
        <p:txBody>
          <a:bodyPr/>
          <a:lstStyle/>
          <a:p>
            <a:pPr marL="182880" indent="-182880" algn="l" rtl="0"/>
            <a:r>
              <a:rPr lang="en-US" sz="2000" dirty="0" smtClean="0"/>
              <a:t>Geographic  Coordinate System (GCS)</a:t>
            </a:r>
            <a:endParaRPr lang="fa-IR" sz="2000" dirty="0" smtClean="0"/>
          </a:p>
          <a:p>
            <a:pPr marL="182880" indent="-182880" algn="just"/>
            <a:r>
              <a:rPr lang="fa-IR" dirty="0" smtClean="0"/>
              <a:t>یک سیستم مختصات جغرافیایی شامل واحد اندازه گیري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زاویه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/>
              <a:t>(معمولا درجه)، یک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نصف النهار مبدا </a:t>
            </a:r>
            <a:r>
              <a:rPr lang="fa-IR" dirty="0" smtClean="0"/>
              <a:t>(معمولاً گرینویچ)،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مدار استوا </a:t>
            </a:r>
            <a:r>
              <a:rPr lang="fa-IR" dirty="0" smtClean="0"/>
              <a:t>و یک نقطه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مرکزی کره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جهت شمال </a:t>
            </a:r>
            <a:r>
              <a:rPr lang="fa-IR" dirty="0" smtClean="0"/>
              <a:t>جغرافیایی است.</a:t>
            </a:r>
          </a:p>
          <a:p>
            <a:pPr marL="182880" indent="-182880" algn="just"/>
            <a:r>
              <a:rPr lang="fa-IR" dirty="0" smtClean="0"/>
              <a:t>زمین بر اساس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درجه طولی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عرضی</a:t>
            </a:r>
            <a:r>
              <a:rPr lang="fa-IR" dirty="0" smtClean="0"/>
              <a:t> تعریف میگردد، که به نام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مختصات جغرافیایی </a:t>
            </a:r>
            <a:r>
              <a:rPr lang="fa-IR" dirty="0" smtClean="0"/>
              <a:t>شناخته میشود. 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3886200" cy="4181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سیستمهای مختصات بیضوی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752600"/>
            <a:ext cx="3276604" cy="4953000"/>
          </a:xfrm>
        </p:spPr>
        <p:txBody>
          <a:bodyPr/>
          <a:lstStyle/>
          <a:p>
            <a:pPr marL="182880" indent="-182880" algn="just"/>
            <a:r>
              <a:rPr lang="fa-IR" dirty="0" smtClean="0"/>
              <a:t>شکل یک بیضی با دو شعاع تعیین می گردد، شعاع بزرگ و شعاع کوچک</a:t>
            </a:r>
          </a:p>
          <a:p>
            <a:pPr marL="182880" indent="-182880" algn="just"/>
            <a:r>
              <a:rPr lang="fa-IR" dirty="0" smtClean="0"/>
              <a:t>با گردش یک بیضی حول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محور کوچک</a:t>
            </a:r>
            <a:r>
              <a:rPr lang="fa-IR" dirty="0" smtClean="0"/>
              <a:t>، یک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بیضوي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/>
              <a:t>شکل می گیرد. </a:t>
            </a:r>
          </a:p>
          <a:p>
            <a:pPr marL="182880" indent="-182880" algn="just"/>
            <a:r>
              <a:rPr lang="fa-IR" dirty="0" smtClean="0"/>
              <a:t>یک بیضوی با محور کوچک (</a:t>
            </a:r>
            <a:r>
              <a:rPr lang="en-US" dirty="0" smtClean="0"/>
              <a:t>a</a:t>
            </a:r>
            <a:r>
              <a:rPr lang="fa-IR" dirty="0" smtClean="0"/>
              <a:t>) و بزرگ آن (</a:t>
            </a:r>
            <a:r>
              <a:rPr lang="en-US" dirty="0" smtClean="0"/>
              <a:t>b</a:t>
            </a:r>
            <a:r>
              <a:rPr lang="fa-IR" dirty="0" smtClean="0"/>
              <a:t>) تعریف میشود.</a:t>
            </a:r>
          </a:p>
          <a:p>
            <a:pPr marL="182880" indent="-182880" algn="just"/>
            <a:r>
              <a:rPr lang="fa-IR" dirty="0" smtClean="0"/>
              <a:t>گاهی بجای محور بزرگ از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ضریب تسطیح </a:t>
            </a:r>
            <a:r>
              <a:rPr lang="fa-IR" dirty="0" smtClean="0"/>
              <a:t>یا </a:t>
            </a:r>
            <a:r>
              <a:rPr lang="en-US" dirty="0" smtClean="0"/>
              <a:t>f</a:t>
            </a:r>
            <a:r>
              <a:rPr lang="fa-IR" dirty="0" smtClean="0"/>
              <a:t> و معکوس این ضریب استفاده میشود.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1752600"/>
            <a:ext cx="3733800" cy="1999335"/>
            <a:chOff x="0" y="2133600"/>
            <a:chExt cx="3733800" cy="1999335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33600"/>
              <a:ext cx="3733800" cy="1999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2286000" y="3657600"/>
              <a:ext cx="1217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(a-b)/a = f</a:t>
              </a:r>
              <a:endParaRPr lang="fa-IR" dirty="0"/>
            </a:p>
          </p:txBody>
        </p:sp>
      </p:grpSp>
      <p:pic>
        <p:nvPicPr>
          <p:cNvPr id="37892" name="Picture 4" descr="E:\درسهای کارشناسی ارشد\سامانه های اطلاعات جغرافیایی در محیط زیست\فایلهای جانبی\geoid-ellipsoidal-orthometric_he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3629025" cy="2032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انتخاب سیستم مختصات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781804" cy="4953000"/>
          </a:xfrm>
        </p:spPr>
        <p:txBody>
          <a:bodyPr/>
          <a:lstStyle/>
          <a:p>
            <a:pPr algn="just"/>
            <a:r>
              <a:rPr lang="fa-IR" dirty="0" smtClean="0"/>
              <a:t>براي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شبیه سازي </a:t>
            </a:r>
            <a:r>
              <a:rPr lang="fa-IR" dirty="0" smtClean="0"/>
              <a:t>دقیق شکل و ابعاد زمین در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قالب سیستم مختصات جغرافیایی</a:t>
            </a:r>
            <a:r>
              <a:rPr lang="fa-IR" dirty="0" smtClean="0"/>
              <a:t>، لازم است یک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بیضوي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dirty="0" smtClean="0"/>
              <a:t>با ابعاد مناسب به گونه اي تعریف گردد که منطبق با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شکل واقعی زمین </a:t>
            </a:r>
            <a:r>
              <a:rPr lang="fa-IR" dirty="0" smtClean="0"/>
              <a:t>(سطح ژئوئید) گردد.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37479"/>
            <a:ext cx="4495800" cy="352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انتخاب سیستم مختصات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781804" cy="4953000"/>
          </a:xfrm>
        </p:spPr>
        <p:txBody>
          <a:bodyPr/>
          <a:lstStyle/>
          <a:p>
            <a:pPr algn="just"/>
            <a:r>
              <a:rPr lang="fa-IR" dirty="0" smtClean="0"/>
              <a:t>اما از آنجایی که شکل واقعی زمین به صورت یک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بیضوي منظم </a:t>
            </a:r>
            <a:r>
              <a:rPr lang="fa-IR" dirty="0" smtClean="0"/>
              <a:t>نمی باشد، بنابراین هنگامی که یک بیضوي را بر زمین منطبق می کنیم، ممکن است یک منطقه بر روي زمین،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کاملاً منطبق </a:t>
            </a:r>
            <a:r>
              <a:rPr lang="fa-IR" dirty="0" smtClean="0"/>
              <a:t>با این بیضوي شود اما براي منطقه اي دیگر، این تطابق وجود نداشته باشد. </a:t>
            </a:r>
          </a:p>
          <a:p>
            <a:pPr algn="just"/>
            <a:r>
              <a:rPr lang="fa-IR" dirty="0" smtClean="0"/>
              <a:t>لذا براي اینکه به دقتهاي بالاتري دست یابیم، براي هر منطقه و یا کشوري،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بیضوي خاص آن منطقه </a:t>
            </a:r>
            <a:r>
              <a:rPr lang="fa-IR" dirty="0" smtClean="0"/>
              <a:t>تعریف می گردد، به گونه اي که این بیضوي بیشترین تطابق را با آن منطقه داشته باشد.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524000"/>
            <a:ext cx="2057400" cy="5334000"/>
          </a:xfrm>
          <a:prstGeom prst="rect">
            <a:avLst/>
          </a:prstGeom>
          <a:blipFill dpi="0" rotWithShape="1">
            <a:blip r:embed="rId2" cstate="print">
              <a:alphaModFix amt="29000"/>
            </a:blip>
            <a:srcRect/>
            <a:stretch>
              <a:fillRect l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کلیات</a:t>
            </a:r>
          </a:p>
          <a:p>
            <a:pPr marL="274320" indent="-274320" algn="r" rtl="1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سیستمهای تصویری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22746-8570-4A49-B958-4BD22871710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9938" name="Picture 2" descr="E:\درسهای کارشناسی ارشد\سامانه های اطلاعات جغرافیایی در محیط زیست\فایلهای جانبی\Ge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6136"/>
            <a:ext cx="3810000" cy="2001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Picture 4" descr="E:\درسهای کارشناسی ارشد\سامانه های اطلاعات جغرافیایی در محیط زیست\فایلهای جانبی\geoi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057775"/>
            <a:ext cx="21336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_thesis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8BBDE3"/>
      </a:accent1>
      <a:accent2>
        <a:srgbClr val="75B37E"/>
      </a:accent2>
      <a:accent3>
        <a:srgbClr val="FFFFFF"/>
      </a:accent3>
      <a:accent4>
        <a:srgbClr val="000000"/>
      </a:accent4>
      <a:accent5>
        <a:srgbClr val="C4DBEF"/>
      </a:accent5>
      <a:accent6>
        <a:srgbClr val="69A272"/>
      </a:accent6>
      <a:hlink>
        <a:srgbClr val="D5B631"/>
      </a:hlink>
      <a:folHlink>
        <a:srgbClr val="4E96E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8940DA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8BBDE3"/>
        </a:accent1>
        <a:accent2>
          <a:srgbClr val="75B37E"/>
        </a:accent2>
        <a:accent3>
          <a:srgbClr val="FFFFFF"/>
        </a:accent3>
        <a:accent4>
          <a:srgbClr val="000000"/>
        </a:accent4>
        <a:accent5>
          <a:srgbClr val="C4DBEF"/>
        </a:accent5>
        <a:accent6>
          <a:srgbClr val="69A272"/>
        </a:accent6>
        <a:hlink>
          <a:srgbClr val="D5B631"/>
        </a:hlink>
        <a:folHlink>
          <a:srgbClr val="4E9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3">
    <a:dk1>
      <a:srgbClr val="000000"/>
    </a:dk1>
    <a:lt1>
      <a:srgbClr val="FFFFFF"/>
    </a:lt1>
    <a:dk2>
      <a:srgbClr val="003399"/>
    </a:dk2>
    <a:lt2>
      <a:srgbClr val="B2B2B2"/>
    </a:lt2>
    <a:accent1>
      <a:srgbClr val="8BBDE3"/>
    </a:accent1>
    <a:accent2>
      <a:srgbClr val="75B37E"/>
    </a:accent2>
    <a:accent3>
      <a:srgbClr val="FFFFFF"/>
    </a:accent3>
    <a:accent4>
      <a:srgbClr val="000000"/>
    </a:accent4>
    <a:accent5>
      <a:srgbClr val="C4DBEF"/>
    </a:accent5>
    <a:accent6>
      <a:srgbClr val="69A272"/>
    </a:accent6>
    <a:hlink>
      <a:srgbClr val="D5B631"/>
    </a:hlink>
    <a:folHlink>
      <a:srgbClr val="4E96E6"/>
    </a:folHlink>
  </a:clrScheme>
</a:themeOverride>
</file>

<file path=ppt/theme/themeOverride2.xml><?xml version="1.0" encoding="utf-8"?>
<a:themeOverride xmlns:a="http://schemas.openxmlformats.org/drawingml/2006/main">
  <a:clrScheme name="Office Theme 3">
    <a:dk1>
      <a:srgbClr val="000000"/>
    </a:dk1>
    <a:lt1>
      <a:srgbClr val="FFFFFF"/>
    </a:lt1>
    <a:dk2>
      <a:srgbClr val="003399"/>
    </a:dk2>
    <a:lt2>
      <a:srgbClr val="B2B2B2"/>
    </a:lt2>
    <a:accent1>
      <a:srgbClr val="8BBDE3"/>
    </a:accent1>
    <a:accent2>
      <a:srgbClr val="75B37E"/>
    </a:accent2>
    <a:accent3>
      <a:srgbClr val="FFFFFF"/>
    </a:accent3>
    <a:accent4>
      <a:srgbClr val="000000"/>
    </a:accent4>
    <a:accent5>
      <a:srgbClr val="C4DBEF"/>
    </a:accent5>
    <a:accent6>
      <a:srgbClr val="69A272"/>
    </a:accent6>
    <a:hlink>
      <a:srgbClr val="D5B631"/>
    </a:hlink>
    <a:folHlink>
      <a:srgbClr val="4E96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4578</TotalTime>
  <Words>1179</Words>
  <Application>Microsoft Office PowerPoint</Application>
  <PresentationFormat>On-screen Show (4:3)</PresentationFormat>
  <Paragraphs>149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IranNastaliq</vt:lpstr>
      <vt:lpstr>B Esfehan</vt:lpstr>
      <vt:lpstr>B Yekan</vt:lpstr>
      <vt:lpstr>B Mitra</vt:lpstr>
      <vt:lpstr>B Titr</vt:lpstr>
      <vt:lpstr>B Nazanin</vt:lpstr>
      <vt:lpstr>Wingdings</vt:lpstr>
      <vt:lpstr>Calibri</vt:lpstr>
      <vt:lpstr>My_thesis</vt:lpstr>
      <vt:lpstr>Image</vt:lpstr>
      <vt:lpstr>Slide 1</vt:lpstr>
      <vt:lpstr>Slide 2</vt:lpstr>
      <vt:lpstr>سیستمهای تصویری و سیستمهای مختصات</vt:lpstr>
      <vt:lpstr>شکل زمین</vt:lpstr>
      <vt:lpstr>انواع سیستمهای مختصاتی</vt:lpstr>
      <vt:lpstr>سیستمهای مختصات کروی</vt:lpstr>
      <vt:lpstr>سیستمهای مختصات بیضوی</vt:lpstr>
      <vt:lpstr>انتخاب سیستم مختصات</vt:lpstr>
      <vt:lpstr>انتخاب سیستم مختصات</vt:lpstr>
      <vt:lpstr>(Datum) دیتوم</vt:lpstr>
      <vt:lpstr>بیضوی و دیتوم WGS84</vt:lpstr>
      <vt:lpstr>سیستمهای تصویر یا Projections</vt:lpstr>
      <vt:lpstr>انواع سیستمهای تصویری</vt:lpstr>
      <vt:lpstr>انواع سیستمهای تصویری</vt:lpstr>
      <vt:lpstr>انواع سیستمهای تصویری</vt:lpstr>
      <vt:lpstr>متداولترین سیستمهای تصویر در ایران</vt:lpstr>
      <vt:lpstr>متداولترین سیستمهای تصویر در ایران</vt:lpstr>
      <vt:lpstr>متداولترین سیستمهای تصویر در ایران</vt:lpstr>
      <vt:lpstr>Slide 19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Phonix</dc:creator>
  <cp:lastModifiedBy>MRT</cp:lastModifiedBy>
  <cp:revision>666</cp:revision>
  <dcterms:created xsi:type="dcterms:W3CDTF">2012-05-21T08:23:58Z</dcterms:created>
  <dcterms:modified xsi:type="dcterms:W3CDTF">2016-12-27T08:16:55Z</dcterms:modified>
</cp:coreProperties>
</file>