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6" r:id="rId4"/>
    <p:sldId id="281" r:id="rId5"/>
    <p:sldId id="282" r:id="rId6"/>
    <p:sldId id="261" r:id="rId7"/>
    <p:sldId id="264" r:id="rId8"/>
    <p:sldId id="283" r:id="rId9"/>
    <p:sldId id="284" r:id="rId10"/>
    <p:sldId id="285" r:id="rId11"/>
    <p:sldId id="286" r:id="rId12"/>
    <p:sldId id="287" r:id="rId13"/>
    <p:sldId id="288" r:id="rId14"/>
    <p:sldId id="289" r:id="rId15"/>
    <p:sldId id="262" r:id="rId16"/>
    <p:sldId id="263" r:id="rId17"/>
    <p:sldId id="266" r:id="rId18"/>
    <p:sldId id="280" r:id="rId19"/>
    <p:sldId id="267" r:id="rId20"/>
    <p:sldId id="269" r:id="rId21"/>
    <p:sldId id="270" r:id="rId22"/>
    <p:sldId id="271" r:id="rId23"/>
    <p:sldId id="272" r:id="rId24"/>
    <p:sldId id="273" r:id="rId25"/>
    <p:sldId id="274" r:id="rId26"/>
    <p:sldId id="275" r:id="rId27"/>
    <p:sldId id="276" r:id="rId28"/>
    <p:sldId id="277" r:id="rId29"/>
    <p:sldId id="278" r:id="rId30"/>
    <p:sldId id="279" r:id="rId31"/>
    <p:sldId id="265" r:id="rId32"/>
    <p:sldId id="258" r:id="rId33"/>
    <p:sldId id="2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9900"/>
    <a:srgbClr val="990099"/>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sorterViewPr>
    <p:cViewPr>
      <p:scale>
        <a:sx n="100" d="100"/>
        <a:sy n="100" d="100"/>
      </p:scale>
      <p:origin x="0" y="-41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21482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385774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157426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A790-B930-40E1-8973-4F1A868D1AC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45747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3A790-B930-40E1-8973-4F1A868D1AC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189449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3A790-B930-40E1-8973-4F1A868D1AC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308470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3A790-B930-40E1-8973-4F1A868D1AC9}"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106017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3A790-B930-40E1-8973-4F1A868D1AC9}"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29906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3A790-B930-40E1-8973-4F1A868D1AC9}"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297351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A790-B930-40E1-8973-4F1A868D1AC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103766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3A790-B930-40E1-8973-4F1A868D1AC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341481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3A790-B930-40E1-8973-4F1A868D1AC9}" type="datetimeFigureOut">
              <a:rPr lang="en-US" smtClean="0"/>
              <a:pPr/>
              <a:t>8/27/2019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3E355-694C-4F31-9B7F-E47FE351221F}" type="slidenum">
              <a:rPr lang="en-US" smtClean="0"/>
              <a:pPr/>
              <a:t>‹#›</a:t>
            </a:fld>
            <a:endParaRPr lang="en-US"/>
          </a:p>
        </p:txBody>
      </p:sp>
    </p:spTree>
    <p:extLst>
      <p:ext uri="{BB962C8B-B14F-4D97-AF65-F5344CB8AC3E}">
        <p14:creationId xmlns:p14="http://schemas.microsoft.com/office/powerpoint/2010/main" xmlns="" val="342145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0208" y="365126"/>
            <a:ext cx="11999934" cy="6236090"/>
          </a:xfrm>
          <a:prstGeom prst="rect">
            <a:avLst/>
          </a:prstGeom>
        </p:spPr>
      </p:pic>
    </p:spTree>
    <p:extLst>
      <p:ext uri="{BB962C8B-B14F-4D97-AF65-F5344CB8AC3E}">
        <p14:creationId xmlns:p14="http://schemas.microsoft.com/office/powerpoint/2010/main" xmlns="" val="169904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2" y="2254083"/>
            <a:ext cx="10515600" cy="1325563"/>
          </a:xfrm>
        </p:spPr>
        <p:txBody>
          <a:bodyPr>
            <a:noAutofit/>
          </a:bodyPr>
          <a:lstStyle/>
          <a:p>
            <a:pPr algn="ctr"/>
            <a:r>
              <a:rPr lang="fa-IR" sz="9600" b="1" dirty="0" smtClean="0">
                <a:solidFill>
                  <a:srgbClr val="7030A0"/>
                </a:solidFill>
                <a:cs typeface="B Titr" panose="00000700000000000000" pitchFamily="2" charset="-78"/>
              </a:rPr>
              <a:t>انگاره شما از </a:t>
            </a:r>
            <a:r>
              <a:rPr lang="fa-IR" sz="13800" b="1" dirty="0" smtClean="0">
                <a:solidFill>
                  <a:srgbClr val="00B050"/>
                </a:solidFill>
                <a:cs typeface="B Titr" panose="00000700000000000000" pitchFamily="2" charset="-78"/>
              </a:rPr>
              <a:t>نماز</a:t>
            </a:r>
            <a:r>
              <a:rPr lang="fa-IR" sz="9600" b="1" dirty="0" smtClean="0">
                <a:solidFill>
                  <a:srgbClr val="7030A0"/>
                </a:solidFill>
                <a:cs typeface="B Titr" panose="00000700000000000000" pitchFamily="2" charset="-78"/>
              </a:rPr>
              <a:t>؟</a:t>
            </a:r>
            <a:endParaRPr lang="en-US" sz="9600" b="1" dirty="0">
              <a:solidFill>
                <a:srgbClr val="7030A0"/>
              </a:solidFill>
              <a:cs typeface="B Titr" panose="00000700000000000000" pitchFamily="2" charset="-78"/>
            </a:endParaRPr>
          </a:p>
        </p:txBody>
      </p:sp>
    </p:spTree>
    <p:extLst>
      <p:ext uri="{BB962C8B-B14F-4D97-AF65-F5344CB8AC3E}">
        <p14:creationId xmlns:p14="http://schemas.microsoft.com/office/powerpoint/2010/main" xmlns="" val="11472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21" y="117140"/>
            <a:ext cx="12107779" cy="6452101"/>
          </a:xfrm>
        </p:spPr>
        <p:txBody>
          <a:bodyPr>
            <a:normAutofit fontScale="92500"/>
          </a:bodyPr>
          <a:lstStyle/>
          <a:p>
            <a:pPr marL="0" indent="0" algn="r">
              <a:buNone/>
            </a:pPr>
            <a:r>
              <a:rPr lang="fa-IR" sz="3600" dirty="0" smtClean="0">
                <a:solidFill>
                  <a:srgbClr val="FF0000"/>
                </a:solidFill>
                <a:cs typeface="B Titr" panose="00000700000000000000" pitchFamily="2" charset="-78"/>
              </a:rPr>
              <a:t>1- تکلیف دینی عادت شده</a:t>
            </a:r>
          </a:p>
          <a:p>
            <a:pPr marL="0" indent="0" algn="r">
              <a:buNone/>
            </a:pPr>
            <a:r>
              <a:rPr lang="fa-IR" sz="3600" dirty="0" smtClean="0">
                <a:cs typeface="B Titr" panose="00000700000000000000" pitchFamily="2" charset="-78"/>
              </a:rPr>
              <a:t>2- رفتاری اجباری زحمت آور</a:t>
            </a:r>
          </a:p>
          <a:p>
            <a:pPr marL="0" indent="0" algn="r">
              <a:buNone/>
            </a:pPr>
            <a:r>
              <a:rPr lang="fa-IR" sz="3600" dirty="0" smtClean="0">
                <a:solidFill>
                  <a:srgbClr val="CC0099"/>
                </a:solidFill>
                <a:cs typeface="B Titr" panose="00000700000000000000" pitchFamily="2" charset="-78"/>
              </a:rPr>
              <a:t>3- نوعی مدیتیشن و یو گا </a:t>
            </a:r>
          </a:p>
          <a:p>
            <a:pPr marL="0" indent="0" algn="r">
              <a:buNone/>
            </a:pPr>
            <a:r>
              <a:rPr lang="fa-IR" sz="3600" dirty="0" smtClean="0">
                <a:solidFill>
                  <a:srgbClr val="00B050"/>
                </a:solidFill>
                <a:cs typeface="B Titr" panose="00000700000000000000" pitchFamily="2" charset="-78"/>
              </a:rPr>
              <a:t>4- صرفاًرفتاری  که موجب مشارکت در تجربه معنوی پیامبران می شود</a:t>
            </a:r>
          </a:p>
          <a:p>
            <a:pPr marL="0" indent="0" algn="r">
              <a:buNone/>
            </a:pPr>
            <a:r>
              <a:rPr lang="fa-IR" sz="3600" dirty="0" smtClean="0">
                <a:solidFill>
                  <a:srgbClr val="FF0000"/>
                </a:solidFill>
                <a:cs typeface="B Titr" panose="00000700000000000000" pitchFamily="2" charset="-78"/>
              </a:rPr>
              <a:t>5-رفتاری شعارگونه و ریاکارانه و نردبانی برای ترقی در سی</a:t>
            </a:r>
            <a:r>
              <a:rPr lang="fa-IR" sz="3600" dirty="0">
                <a:solidFill>
                  <a:srgbClr val="FF0000"/>
                </a:solidFill>
                <a:cs typeface="B Titr" panose="00000700000000000000" pitchFamily="2" charset="-78"/>
              </a:rPr>
              <a:t>س</a:t>
            </a:r>
            <a:r>
              <a:rPr lang="fa-IR" sz="3600" dirty="0" smtClean="0">
                <a:solidFill>
                  <a:srgbClr val="FF0000"/>
                </a:solidFill>
                <a:cs typeface="B Titr" panose="00000700000000000000" pitchFamily="2" charset="-78"/>
              </a:rPr>
              <a:t>تم امروز جامعه</a:t>
            </a:r>
          </a:p>
          <a:p>
            <a:pPr marL="0" indent="0" algn="r">
              <a:buNone/>
            </a:pPr>
            <a:r>
              <a:rPr lang="fa-IR" sz="3600" dirty="0" smtClean="0">
                <a:solidFill>
                  <a:schemeClr val="accent1">
                    <a:lumMod val="75000"/>
                  </a:schemeClr>
                </a:solidFill>
                <a:cs typeface="B Titr" panose="00000700000000000000" pitchFamily="2" charset="-78"/>
              </a:rPr>
              <a:t>6- رفتاری بی مفهوم برای افراد بیکار</a:t>
            </a:r>
          </a:p>
          <a:p>
            <a:pPr marL="0" indent="0" algn="r">
              <a:buNone/>
            </a:pPr>
            <a:r>
              <a:rPr lang="fa-IR" sz="3600" dirty="0" smtClean="0">
                <a:solidFill>
                  <a:srgbClr val="990099"/>
                </a:solidFill>
                <a:cs typeface="B Titr" panose="00000700000000000000" pitchFamily="2" charset="-78"/>
              </a:rPr>
              <a:t>7- رفتاری سمبولیک ساخته ادیان ولی ثابت نشده</a:t>
            </a:r>
          </a:p>
          <a:p>
            <a:pPr marL="0" indent="0" algn="r">
              <a:buNone/>
            </a:pPr>
            <a:r>
              <a:rPr lang="fa-IR" sz="3600" dirty="0" smtClean="0">
                <a:solidFill>
                  <a:schemeClr val="accent6">
                    <a:lumMod val="50000"/>
                  </a:schemeClr>
                </a:solidFill>
                <a:cs typeface="B Titr" panose="00000700000000000000" pitchFamily="2" charset="-78"/>
              </a:rPr>
              <a:t>8-سماع و رقصی درویشانه  و بسیار راز </a:t>
            </a:r>
            <a:r>
              <a:rPr lang="fa-IR" sz="3600" dirty="0">
                <a:solidFill>
                  <a:schemeClr val="accent6">
                    <a:lumMod val="50000"/>
                  </a:schemeClr>
                </a:solidFill>
                <a:cs typeface="B Titr" panose="00000700000000000000" pitchFamily="2" charset="-78"/>
              </a:rPr>
              <a:t>آلود</a:t>
            </a:r>
          </a:p>
          <a:p>
            <a:pPr marL="0" indent="0" algn="r">
              <a:buNone/>
            </a:pPr>
            <a:r>
              <a:rPr lang="fa-IR" sz="3600" dirty="0" smtClean="0">
                <a:solidFill>
                  <a:schemeClr val="accent2">
                    <a:lumMod val="75000"/>
                  </a:schemeClr>
                </a:solidFill>
                <a:cs typeface="B Titr" panose="00000700000000000000" pitchFamily="2" charset="-78"/>
              </a:rPr>
              <a:t>9- رفتاری که تجربه دینی و معنوی به همراه دارد. </a:t>
            </a:r>
          </a:p>
          <a:p>
            <a:pPr marL="0" indent="0" algn="ctr">
              <a:buNone/>
            </a:pPr>
            <a:r>
              <a:rPr lang="fa-IR" sz="3600" dirty="0" smtClean="0">
                <a:solidFill>
                  <a:srgbClr val="009900"/>
                </a:solidFill>
                <a:cs typeface="B Titr" panose="00000700000000000000" pitchFamily="2" charset="-78"/>
              </a:rPr>
              <a:t>10-رفتاری  جامع وشفابخش  و الگوی کامل ارتباطی برای از خود فراتر رفتن وارتباط با  ماورای  عالم ماده</a:t>
            </a:r>
          </a:p>
          <a:p>
            <a:pPr marL="0" indent="0" algn="r">
              <a:buNone/>
            </a:pPr>
            <a:endParaRPr lang="en-US" sz="3600" dirty="0">
              <a:cs typeface="B Titr" panose="00000700000000000000" pitchFamily="2" charset="-78"/>
            </a:endParaRPr>
          </a:p>
        </p:txBody>
      </p:sp>
    </p:spTree>
    <p:extLst>
      <p:ext uri="{BB962C8B-B14F-4D97-AF65-F5344CB8AC3E}">
        <p14:creationId xmlns:p14="http://schemas.microsoft.com/office/powerpoint/2010/main" xmlns="" val="40878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8285" y="-132347"/>
            <a:ext cx="12192000" cy="6990347"/>
          </a:xfrm>
        </p:spPr>
      </p:pic>
    </p:spTree>
    <p:extLst>
      <p:ext uri="{BB962C8B-B14F-4D97-AF65-F5344CB8AC3E}">
        <p14:creationId xmlns:p14="http://schemas.microsoft.com/office/powerpoint/2010/main" xmlns="" val="50490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621126" cy="7164888"/>
          </a:xfrm>
          <a:prstGeom prst="rect">
            <a:avLst/>
          </a:prstGeom>
        </p:spPr>
      </p:pic>
    </p:spTree>
    <p:extLst>
      <p:ext uri="{BB962C8B-B14F-4D97-AF65-F5344CB8AC3E}">
        <p14:creationId xmlns:p14="http://schemas.microsoft.com/office/powerpoint/2010/main" xmlns="" val="331990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4538" y="84220"/>
            <a:ext cx="11987462" cy="6773779"/>
          </a:xfrm>
        </p:spPr>
      </p:pic>
    </p:spTree>
    <p:extLst>
      <p:ext uri="{BB962C8B-B14F-4D97-AF65-F5344CB8AC3E}">
        <p14:creationId xmlns:p14="http://schemas.microsoft.com/office/powerpoint/2010/main" xmlns="" val="205851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8800" dirty="0" smtClean="0">
                <a:cs typeface="B Compset" panose="00000400000000000000" pitchFamily="2" charset="-78"/>
              </a:rPr>
              <a:t>مباحث پیش رو:</a:t>
            </a:r>
            <a:endParaRPr lang="en-US" sz="8800" dirty="0">
              <a:cs typeface="B Compset"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sz="5400" b="1" dirty="0" smtClean="0">
                <a:solidFill>
                  <a:srgbClr val="7030A0"/>
                </a:solidFill>
                <a:cs typeface="B Compset" panose="00000400000000000000" pitchFamily="2" charset="-78"/>
              </a:rPr>
              <a:t>*پیش فرض های </a:t>
            </a:r>
            <a:r>
              <a:rPr lang="fa-IR" sz="7800" b="1" dirty="0" smtClean="0">
                <a:solidFill>
                  <a:srgbClr val="7030A0"/>
                </a:solidFill>
                <a:cs typeface="B Compset" panose="00000400000000000000" pitchFamily="2" charset="-78"/>
              </a:rPr>
              <a:t>وجوب نماز</a:t>
            </a:r>
          </a:p>
          <a:p>
            <a:pPr marL="0" indent="0" algn="r">
              <a:buNone/>
            </a:pPr>
            <a:r>
              <a:rPr lang="fa-IR" sz="4800" b="1" dirty="0" smtClean="0">
                <a:solidFill>
                  <a:srgbClr val="7030A0"/>
                </a:solidFill>
                <a:cs typeface="B Davat" panose="00000400000000000000" pitchFamily="2" charset="-78"/>
              </a:rPr>
              <a:t>کلامی</a:t>
            </a:r>
          </a:p>
          <a:p>
            <a:pPr marL="0" indent="0" algn="r">
              <a:buNone/>
            </a:pPr>
            <a:r>
              <a:rPr lang="fa-IR" sz="4800" b="1" dirty="0" smtClean="0">
                <a:solidFill>
                  <a:schemeClr val="tx1">
                    <a:lumMod val="95000"/>
                    <a:lumOff val="5000"/>
                  </a:schemeClr>
                </a:solidFill>
                <a:cs typeface="B Compset" panose="00000400000000000000" pitchFamily="2" charset="-78"/>
              </a:rPr>
              <a:t>فلسفی</a:t>
            </a:r>
          </a:p>
          <a:p>
            <a:pPr marL="0" indent="0" algn="r">
              <a:buNone/>
            </a:pPr>
            <a:r>
              <a:rPr lang="fa-IR" sz="4800" b="1" dirty="0" smtClean="0">
                <a:solidFill>
                  <a:srgbClr val="C00000"/>
                </a:solidFill>
                <a:cs typeface="B Compset" panose="00000400000000000000" pitchFamily="2" charset="-78"/>
              </a:rPr>
              <a:t>انسان شناختی</a:t>
            </a:r>
          </a:p>
          <a:p>
            <a:pPr marL="0" indent="0" algn="r">
              <a:buNone/>
            </a:pPr>
            <a:r>
              <a:rPr lang="fa-IR" sz="4800" b="1" dirty="0" smtClean="0">
                <a:solidFill>
                  <a:schemeClr val="accent6">
                    <a:lumMod val="50000"/>
                  </a:schemeClr>
                </a:solidFill>
                <a:cs typeface="B Compset" panose="00000400000000000000" pitchFamily="2" charset="-78"/>
              </a:rPr>
              <a:t>روان شناختی </a:t>
            </a:r>
          </a:p>
          <a:p>
            <a:pPr marL="0" indent="0" algn="r">
              <a:buNone/>
            </a:pPr>
            <a:r>
              <a:rPr lang="fa-IR" sz="5400" b="1" dirty="0" smtClean="0">
                <a:solidFill>
                  <a:srgbClr val="7030A0"/>
                </a:solidFill>
                <a:cs typeface="B Compset" panose="00000400000000000000" pitchFamily="2" charset="-78"/>
              </a:rPr>
              <a:t>*تحیلی ابعاد زیبائی شناختی نماز</a:t>
            </a:r>
            <a:endParaRPr lang="en-US" sz="5400" b="1" dirty="0">
              <a:solidFill>
                <a:srgbClr val="7030A0"/>
              </a:solidFill>
              <a:cs typeface="B Compset" panose="00000400000000000000" pitchFamily="2" charset="-78"/>
            </a:endParaRPr>
          </a:p>
        </p:txBody>
      </p:sp>
    </p:spTree>
    <p:extLst>
      <p:ext uri="{BB962C8B-B14F-4D97-AF65-F5344CB8AC3E}">
        <p14:creationId xmlns:p14="http://schemas.microsoft.com/office/powerpoint/2010/main" xmlns="" val="36759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825625"/>
            <a:ext cx="12192000" cy="4351338"/>
          </a:xfrm>
        </p:spPr>
        <p:txBody>
          <a:bodyPr>
            <a:normAutofit fontScale="92500" lnSpcReduction="10000"/>
          </a:bodyPr>
          <a:lstStyle/>
          <a:p>
            <a:pPr marL="0" indent="0" algn="r">
              <a:buNone/>
            </a:pPr>
            <a:r>
              <a:rPr lang="fa-IR" sz="5400" b="1" dirty="0" smtClean="0">
                <a:solidFill>
                  <a:srgbClr val="C00000"/>
                </a:solidFill>
                <a:cs typeface="B Titr" panose="00000700000000000000" pitchFamily="2" charset="-78"/>
              </a:rPr>
              <a:t>1- پیش فرضهای هستی شناختی :</a:t>
            </a:r>
          </a:p>
          <a:p>
            <a:pPr marL="0" indent="0" algn="r">
              <a:buNone/>
            </a:pPr>
            <a:r>
              <a:rPr lang="fa-IR" sz="4400" b="1" dirty="0" smtClean="0">
                <a:solidFill>
                  <a:schemeClr val="accent6">
                    <a:lumMod val="50000"/>
                  </a:schemeClr>
                </a:solidFill>
                <a:cs typeface="B Koodak Outline" panose="00000400000000000000" pitchFamily="2" charset="-78"/>
              </a:rPr>
              <a:t>*باورمندی به بُعد باطنی عالم (عالم غیب و شهادت)</a:t>
            </a:r>
          </a:p>
          <a:p>
            <a:pPr marL="0" indent="0" algn="r">
              <a:buNone/>
            </a:pPr>
            <a:r>
              <a:rPr lang="fa-IR" sz="3900" b="1" dirty="0" smtClean="0">
                <a:solidFill>
                  <a:srgbClr val="7030A0"/>
                </a:solidFill>
                <a:cs typeface="B Koodak Outline" panose="00000400000000000000" pitchFamily="2" charset="-78"/>
              </a:rPr>
              <a:t>*</a:t>
            </a:r>
            <a:r>
              <a:rPr lang="fa-IR" sz="3600" b="1" dirty="0" smtClean="0">
                <a:solidFill>
                  <a:srgbClr val="7030A0"/>
                </a:solidFill>
                <a:cs typeface="B Koodak Outline" panose="00000400000000000000" pitchFamily="2" charset="-78"/>
              </a:rPr>
              <a:t>باور به شعور مندی و رازآلودگی  تمام ذرات کیهان و اعداد  و حروف</a:t>
            </a:r>
            <a:r>
              <a:rPr lang="fa-IR" sz="3600" b="1" dirty="0" smtClean="0">
                <a:cs typeface="B Koodak Outline" panose="00000400000000000000" pitchFamily="2" charset="-78"/>
              </a:rPr>
              <a:t> </a:t>
            </a:r>
            <a:endParaRPr lang="fa-IR" sz="3900" b="1" dirty="0" smtClean="0">
              <a:cs typeface="B Koodak Outline" panose="00000400000000000000" pitchFamily="2" charset="-78"/>
            </a:endParaRPr>
          </a:p>
          <a:p>
            <a:pPr marL="0" indent="0" algn="r">
              <a:buNone/>
            </a:pPr>
            <a:r>
              <a:rPr lang="fa-IR" sz="4400" b="1" dirty="0" smtClean="0">
                <a:solidFill>
                  <a:srgbClr val="0070C0"/>
                </a:solidFill>
                <a:cs typeface="B Koodak Outline" panose="00000400000000000000" pitchFamily="2" charset="-78"/>
              </a:rPr>
              <a:t>*باورمندی با رابطه متقابل عمل و عکس العمل</a:t>
            </a:r>
          </a:p>
          <a:p>
            <a:pPr marL="0" indent="0" algn="r" rtl="1">
              <a:buNone/>
            </a:pPr>
            <a:r>
              <a:rPr lang="fa-IR" sz="6000" b="1" dirty="0" smtClean="0">
                <a:solidFill>
                  <a:srgbClr val="006600"/>
                </a:solidFill>
                <a:cs typeface="B Koodak Outline" panose="00000400000000000000" pitchFamily="2" charset="-78"/>
              </a:rPr>
              <a:t>*باور به غایتمندی هستی</a:t>
            </a:r>
          </a:p>
          <a:p>
            <a:pPr marL="0" indent="0" algn="r" rtl="1">
              <a:buNone/>
            </a:pPr>
            <a:r>
              <a:rPr lang="fa-IR" sz="6000" b="1" dirty="0" smtClean="0">
                <a:solidFill>
                  <a:schemeClr val="accent6">
                    <a:lumMod val="50000"/>
                  </a:schemeClr>
                </a:solidFill>
                <a:cs typeface="B Koodak Outline" panose="00000400000000000000" pitchFamily="2" charset="-78"/>
              </a:rPr>
              <a:t>*وجوب عقلی دفع خطر احتمالی   </a:t>
            </a:r>
            <a:endParaRPr lang="en-US" sz="6000" b="1" dirty="0">
              <a:solidFill>
                <a:schemeClr val="accent6">
                  <a:lumMod val="50000"/>
                </a:schemeClr>
              </a:solidFill>
              <a:cs typeface="B Koodak Outline" panose="00000400000000000000" pitchFamily="2" charset="-78"/>
            </a:endParaRPr>
          </a:p>
        </p:txBody>
      </p:sp>
    </p:spTree>
    <p:extLst>
      <p:ext uri="{BB962C8B-B14F-4D97-AF65-F5344CB8AC3E}">
        <p14:creationId xmlns:p14="http://schemas.microsoft.com/office/powerpoint/2010/main" xmlns="" val="24328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b="1" dirty="0" smtClean="0">
                <a:cs typeface="B Titr" panose="00000700000000000000" pitchFamily="2" charset="-78"/>
              </a:rPr>
              <a:t>2-پیش فرضهای انسان شناختی</a:t>
            </a:r>
            <a:endParaRPr lang="en-US" sz="6600" b="1" dirty="0">
              <a:cs typeface="B Titr" panose="00000700000000000000" pitchFamily="2" charset="-78"/>
            </a:endParaRPr>
          </a:p>
        </p:txBody>
      </p:sp>
      <p:sp>
        <p:nvSpPr>
          <p:cNvPr id="3" name="Content Placeholder 2"/>
          <p:cNvSpPr>
            <a:spLocks noGrp="1"/>
          </p:cNvSpPr>
          <p:nvPr>
            <p:ph idx="1"/>
          </p:nvPr>
        </p:nvSpPr>
        <p:spPr>
          <a:xfrm>
            <a:off x="-1" y="1825625"/>
            <a:ext cx="12043611" cy="4351338"/>
          </a:xfrm>
        </p:spPr>
        <p:txBody>
          <a:bodyPr>
            <a:normAutofit/>
          </a:bodyPr>
          <a:lstStyle/>
          <a:p>
            <a:pPr marL="0" indent="0" algn="r" rtl="1">
              <a:buNone/>
            </a:pPr>
            <a:r>
              <a:rPr lang="fa-IR" sz="4400" b="1" dirty="0" smtClean="0">
                <a:solidFill>
                  <a:srgbClr val="C00000"/>
                </a:solidFill>
                <a:cs typeface="B Koodak Outline" panose="00000400000000000000" pitchFamily="2" charset="-78"/>
              </a:rPr>
              <a:t>*باور به ثنویت و دوگانگی ساحتهای وجودی انسان</a:t>
            </a:r>
          </a:p>
          <a:p>
            <a:pPr marL="0" indent="0" algn="r" rtl="1">
              <a:buNone/>
            </a:pPr>
            <a:r>
              <a:rPr lang="fa-IR" sz="4400" b="1" dirty="0" smtClean="0">
                <a:solidFill>
                  <a:srgbClr val="0070C0"/>
                </a:solidFill>
                <a:cs typeface="B Koodak Outline" panose="00000400000000000000" pitchFamily="2" charset="-78"/>
              </a:rPr>
              <a:t>*باور به نامیرائی انسان </a:t>
            </a:r>
          </a:p>
          <a:p>
            <a:pPr marL="0" indent="0" algn="r" rtl="1">
              <a:buNone/>
            </a:pPr>
            <a:r>
              <a:rPr lang="fa-IR" sz="4400" b="1" dirty="0" smtClean="0">
                <a:solidFill>
                  <a:srgbClr val="7030A0"/>
                </a:solidFill>
                <a:cs typeface="B Koodak Outline" panose="00000400000000000000" pitchFamily="2" charset="-78"/>
              </a:rPr>
              <a:t>*باور به نیازهای معنوی</a:t>
            </a:r>
          </a:p>
          <a:p>
            <a:pPr marL="0" indent="0" algn="r" rtl="1">
              <a:buNone/>
            </a:pPr>
            <a:r>
              <a:rPr lang="fa-IR" sz="4400" b="1" dirty="0" smtClean="0">
                <a:solidFill>
                  <a:srgbClr val="00B0F0"/>
                </a:solidFill>
                <a:cs typeface="B Koodak Outline" panose="00000400000000000000" pitchFamily="2" charset="-78"/>
              </a:rPr>
              <a:t>*باور به غایتمندی خلقت انسان</a:t>
            </a:r>
          </a:p>
          <a:p>
            <a:pPr marL="0" indent="0" algn="r" rtl="1">
              <a:buNone/>
            </a:pPr>
            <a:r>
              <a:rPr lang="fa-IR" sz="4400" b="1" dirty="0" smtClean="0">
                <a:solidFill>
                  <a:srgbClr val="CC0099"/>
                </a:solidFill>
                <a:cs typeface="B Koodak Outline" panose="00000400000000000000" pitchFamily="2" charset="-78"/>
              </a:rPr>
              <a:t>*انسان دغدغه کمال  و از خود بالاتر رفتن دارد. </a:t>
            </a:r>
          </a:p>
          <a:p>
            <a:pPr marL="0" indent="0" algn="r" rtl="1">
              <a:buNone/>
            </a:pPr>
            <a:endParaRPr lang="en-US" sz="4400" b="1" dirty="0">
              <a:cs typeface="B Koodak Outline" panose="00000400000000000000" pitchFamily="2" charset="-78"/>
            </a:endParaRPr>
          </a:p>
        </p:txBody>
      </p:sp>
    </p:spTree>
    <p:extLst>
      <p:ext uri="{BB962C8B-B14F-4D97-AF65-F5344CB8AC3E}">
        <p14:creationId xmlns:p14="http://schemas.microsoft.com/office/powerpoint/2010/main" xmlns="" val="50588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normAutofit/>
          </a:bodyPr>
          <a:lstStyle/>
          <a:p>
            <a:r>
              <a:rPr lang="fa-IR" sz="6600" dirty="0" smtClean="0">
                <a:solidFill>
                  <a:srgbClr val="C00000"/>
                </a:solidFill>
                <a:cs typeface="B Titr" panose="00000700000000000000" pitchFamily="2" charset="-78"/>
              </a:rPr>
              <a:t>3-پیش فرضهای کلامی و اعتقادی</a:t>
            </a:r>
            <a:endParaRPr lang="en-US" sz="6600" dirty="0">
              <a:solidFill>
                <a:srgbClr val="C00000"/>
              </a:solidFill>
              <a:cs typeface="B Titr" panose="00000700000000000000" pitchFamily="2" charset="-78"/>
            </a:endParaRPr>
          </a:p>
        </p:txBody>
      </p:sp>
      <p:sp>
        <p:nvSpPr>
          <p:cNvPr id="3" name="Content Placeholder 2"/>
          <p:cNvSpPr>
            <a:spLocks noGrp="1"/>
          </p:cNvSpPr>
          <p:nvPr>
            <p:ph idx="1"/>
          </p:nvPr>
        </p:nvSpPr>
        <p:spPr>
          <a:xfrm>
            <a:off x="-1" y="1825625"/>
            <a:ext cx="12043611" cy="4351338"/>
          </a:xfrm>
        </p:spPr>
        <p:txBody>
          <a:bodyPr>
            <a:normAutofit/>
          </a:bodyPr>
          <a:lstStyle/>
          <a:p>
            <a:pPr marL="0" indent="0" algn="r">
              <a:buNone/>
            </a:pPr>
            <a:r>
              <a:rPr lang="fa-IR" sz="5400" b="1" dirty="0" smtClean="0">
                <a:solidFill>
                  <a:srgbClr val="7030A0"/>
                </a:solidFill>
                <a:cs typeface="B Koodak Outline" panose="00000400000000000000" pitchFamily="2" charset="-78"/>
              </a:rPr>
              <a:t>*اعتقاد به وجود خدا </a:t>
            </a:r>
          </a:p>
          <a:p>
            <a:pPr marL="0" indent="0" algn="r">
              <a:buNone/>
            </a:pPr>
            <a:r>
              <a:rPr lang="fa-IR" sz="4800" b="1" dirty="0" smtClean="0">
                <a:solidFill>
                  <a:srgbClr val="7030A0"/>
                </a:solidFill>
                <a:cs typeface="B Koodak Outline" panose="00000400000000000000" pitchFamily="2" charset="-78"/>
              </a:rPr>
              <a:t>*اعتقاد به نبوت </a:t>
            </a:r>
          </a:p>
          <a:p>
            <a:pPr marL="0" indent="0" algn="r">
              <a:buNone/>
            </a:pPr>
            <a:r>
              <a:rPr lang="fa-IR" sz="4800" b="1" dirty="0" smtClean="0">
                <a:solidFill>
                  <a:srgbClr val="7030A0"/>
                </a:solidFill>
                <a:cs typeface="B Koodak Outline" panose="00000400000000000000" pitchFamily="2" charset="-78"/>
              </a:rPr>
              <a:t>*اعتقاد به حیات بعد از مرگ </a:t>
            </a:r>
          </a:p>
          <a:p>
            <a:pPr marL="0" indent="0" algn="r">
              <a:buNone/>
            </a:pPr>
            <a:r>
              <a:rPr lang="fa-IR" sz="4800" b="1" dirty="0" smtClean="0">
                <a:solidFill>
                  <a:srgbClr val="7030A0"/>
                </a:solidFill>
                <a:cs typeface="B Koodak Outline" panose="00000400000000000000" pitchFamily="2" charset="-78"/>
              </a:rPr>
              <a:t>*اعتقاد به ظهور اعمال  ،افکار و عقاید بعد از مرگ</a:t>
            </a:r>
            <a:endParaRPr lang="en-US" sz="4800" b="1" dirty="0">
              <a:solidFill>
                <a:srgbClr val="7030A0"/>
              </a:solidFill>
              <a:cs typeface="B Koodak Outline" panose="00000400000000000000" pitchFamily="2" charset="-78"/>
            </a:endParaRPr>
          </a:p>
        </p:txBody>
      </p:sp>
    </p:spTree>
    <p:extLst>
      <p:ext uri="{BB962C8B-B14F-4D97-AF65-F5344CB8AC3E}">
        <p14:creationId xmlns:p14="http://schemas.microsoft.com/office/powerpoint/2010/main" xmlns="" val="3457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7200" b="1" dirty="0" smtClean="0">
                <a:cs typeface="B Titr" panose="00000700000000000000" pitchFamily="2" charset="-78"/>
              </a:rPr>
              <a:t>4-پیش فرض های روانشناختی </a:t>
            </a:r>
            <a:endParaRPr lang="en-US" sz="7200" b="1"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74838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825625"/>
            <a:ext cx="12075090" cy="4351338"/>
          </a:xfrm>
        </p:spPr>
        <p:txBody>
          <a:bodyPr>
            <a:normAutofit/>
          </a:bodyPr>
          <a:lstStyle/>
          <a:p>
            <a:pPr marL="0" indent="0" algn="r">
              <a:buNone/>
            </a:pPr>
            <a:r>
              <a:rPr lang="fa-IR" sz="11500" b="1" dirty="0" smtClean="0">
                <a:solidFill>
                  <a:srgbClr val="C00000"/>
                </a:solidFill>
              </a:rPr>
              <a:t>سلامٌ علیکُم </a:t>
            </a:r>
            <a:r>
              <a:rPr lang="fa-IR" sz="5400" b="1" dirty="0" smtClean="0">
                <a:solidFill>
                  <a:schemeClr val="accent6">
                    <a:lumMod val="50000"/>
                  </a:schemeClr>
                </a:solidFill>
              </a:rPr>
              <a:t>طِبتم فَادخُلُوهاخَالدین      </a:t>
            </a:r>
          </a:p>
          <a:p>
            <a:pPr marL="0" indent="0">
              <a:buNone/>
            </a:pPr>
            <a:r>
              <a:rPr lang="fa-IR" sz="6000" b="1" dirty="0" smtClean="0">
                <a:solidFill>
                  <a:srgbClr val="002060"/>
                </a:solidFill>
                <a:cs typeface="B Yas" panose="00000400000000000000" pitchFamily="2" charset="-78"/>
              </a:rPr>
              <a:t>      سوره زمرآیه 73</a:t>
            </a:r>
            <a:endParaRPr lang="en-US" sz="6000" b="1" dirty="0">
              <a:solidFill>
                <a:srgbClr val="002060"/>
              </a:solidFill>
              <a:cs typeface="B Yas" panose="00000400000000000000" pitchFamily="2" charset="-78"/>
            </a:endParaRPr>
          </a:p>
        </p:txBody>
      </p:sp>
    </p:spTree>
    <p:extLst>
      <p:ext uri="{BB962C8B-B14F-4D97-AF65-F5344CB8AC3E}">
        <p14:creationId xmlns:p14="http://schemas.microsoft.com/office/powerpoint/2010/main" xmlns="" val="4094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bar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5189" y="1628776"/>
            <a:ext cx="7940675"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4" name="Rectangle 2"/>
          <p:cNvSpPr>
            <a:spLocks noGrp="1" noChangeArrowheads="1"/>
          </p:cNvSpPr>
          <p:nvPr>
            <p:ph type="title"/>
          </p:nvPr>
        </p:nvSpPr>
        <p:spPr>
          <a:effectLst>
            <a:outerShdw dist="35921" dir="2700000" algn="ctr" rotWithShape="0">
              <a:srgbClr val="009900"/>
            </a:outerShdw>
          </a:effectLst>
        </p:spPr>
        <p:txBody>
          <a:bodyPr rtlCol="1">
            <a:normAutofit/>
          </a:bodyPr>
          <a:lstStyle/>
          <a:p>
            <a:pPr algn="r" rtl="1">
              <a:defRPr/>
            </a:pPr>
            <a:r>
              <a:rPr lang="fa-IR" dirty="0" smtClean="0">
                <a:cs typeface="B Titr" pitchFamily="2" charset="-78"/>
              </a:rPr>
              <a:t>پیش فرضهای روان شناختی  نماز</a:t>
            </a:r>
            <a:endParaRPr lang="en-US" dirty="0" smtClean="0">
              <a:cs typeface="B Titr" pitchFamily="2" charset="-78"/>
            </a:endParaRPr>
          </a:p>
        </p:txBody>
      </p:sp>
      <p:sp>
        <p:nvSpPr>
          <p:cNvPr id="52228" name="Rectangle 3"/>
          <p:cNvSpPr>
            <a:spLocks noGrp="1" noChangeArrowheads="1"/>
          </p:cNvSpPr>
          <p:nvPr>
            <p:ph idx="1"/>
          </p:nvPr>
        </p:nvSpPr>
        <p:spPr/>
        <p:txBody>
          <a:bodyPr anchor="ctr"/>
          <a:lstStyle/>
          <a:p>
            <a:pPr algn="r" rtl="1"/>
            <a:r>
              <a:rPr lang="fa-IR" b="1" dirty="0" smtClean="0">
                <a:solidFill>
                  <a:srgbClr val="000066"/>
                </a:solidFill>
                <a:cs typeface="B Roya" panose="00000400000000000000" pitchFamily="2" charset="-78"/>
              </a:rPr>
              <a:t>احساس نیاز به  سپاسگزاري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ستايشگري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پناه جويي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عشق ورزي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نیاز به  رازگويي</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r" rtl="1"/>
            <a:r>
              <a:rPr lang="fa-IR" b="1" dirty="0" smtClean="0">
                <a:solidFill>
                  <a:srgbClr val="000066"/>
                </a:solidFill>
                <a:cs typeface="B Roya" panose="00000400000000000000" pitchFamily="2" charset="-78"/>
              </a:rPr>
              <a:t>احساس  نيازخواهي</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xmlns="" val="3275009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54214" y="260351"/>
            <a:ext cx="8713787" cy="1216025"/>
          </a:xfrm>
        </p:spPr>
        <p:txBody>
          <a:bodyPr/>
          <a:lstStyle/>
          <a:p>
            <a:pPr algn="ctr"/>
            <a:r>
              <a:rPr lang="fa-IR" sz="3400" dirty="0">
                <a:solidFill>
                  <a:srgbClr val="009900"/>
                </a:solidFill>
                <a:cs typeface="B Titr" panose="00000700000000000000" pitchFamily="2" charset="-78"/>
              </a:rPr>
              <a:t>احساس سپاسگزاري</a:t>
            </a:r>
            <a:r>
              <a:rPr lang="fa-IR" sz="3400" dirty="0"/>
              <a:t/>
            </a:r>
            <a:br>
              <a:rPr lang="fa-IR" sz="3400" dirty="0"/>
            </a:br>
            <a:r>
              <a:rPr lang="en-US" sz="3400" dirty="0"/>
              <a:t>   </a:t>
            </a:r>
            <a:r>
              <a:rPr lang="fa-IR" sz="2600" dirty="0">
                <a:solidFill>
                  <a:srgbClr val="FF0000"/>
                </a:solidFill>
              </a:rPr>
              <a:t>وقتي كسي به ما لطفي مي كند يا هديه مي دهد اين پيامها را دريافت مي كنيم</a:t>
            </a:r>
            <a:endParaRPr lang="en-US" sz="2600" dirty="0">
              <a:solidFill>
                <a:srgbClr val="FF0000"/>
              </a:solidFill>
            </a:endParaRPr>
          </a:p>
        </p:txBody>
      </p:sp>
      <p:sp>
        <p:nvSpPr>
          <p:cNvPr id="53251" name="Rectangle 3"/>
          <p:cNvSpPr>
            <a:spLocks noGrp="1" noChangeArrowheads="1"/>
          </p:cNvSpPr>
          <p:nvPr>
            <p:ph idx="1"/>
          </p:nvPr>
        </p:nvSpPr>
        <p:spPr>
          <a:xfrm>
            <a:off x="2090738" y="1752600"/>
            <a:ext cx="8577262" cy="4267200"/>
          </a:xfrm>
        </p:spPr>
        <p:txBody>
          <a:bodyPr anchor="ctr"/>
          <a:lstStyle/>
          <a:p>
            <a:pPr marL="0" indent="0" algn="just" rtl="1">
              <a:buNone/>
            </a:pPr>
            <a:r>
              <a:rPr lang="fa-IR" sz="3100" b="1" dirty="0">
                <a:cs typeface="B Roya" panose="00000400000000000000" pitchFamily="2" charset="-78"/>
              </a:rPr>
              <a:t>هديه دهنده مرا دوست دارد . </a:t>
            </a:r>
          </a:p>
          <a:p>
            <a:pPr marL="0" indent="0" algn="just" rtl="1">
              <a:buNone/>
            </a:pPr>
            <a:r>
              <a:rPr lang="fa-IR" sz="3100" b="1" dirty="0">
                <a:cs typeface="B Roya" panose="00000400000000000000" pitchFamily="2" charset="-78"/>
              </a:rPr>
              <a:t>هديه دهنده دوست دارد كه از هديه او خوب استفاده كنم . </a:t>
            </a:r>
          </a:p>
          <a:p>
            <a:pPr marL="0" indent="0" algn="just" rtl="1">
              <a:buNone/>
            </a:pPr>
            <a:r>
              <a:rPr lang="fa-IR" sz="3100" b="1" dirty="0">
                <a:cs typeface="B Roya" panose="00000400000000000000" pitchFamily="2" charset="-78"/>
              </a:rPr>
              <a:t>خود را موظف ميدانم دربرابرلطف اوعكس العملي نشان دهم </a:t>
            </a:r>
          </a:p>
          <a:p>
            <a:pPr marL="0" indent="0" algn="just" rtl="1">
              <a:buNone/>
            </a:pPr>
            <a:r>
              <a:rPr lang="fa-IR" sz="3100" b="1" dirty="0">
                <a:cs typeface="B Roya" panose="00000400000000000000" pitchFamily="2" charset="-78"/>
              </a:rPr>
              <a:t>عكس العمل خوب من زمينه</a:t>
            </a:r>
            <a:r>
              <a:rPr lang="fa-IR" sz="3100" b="1" dirty="0"/>
              <a:t>‌</a:t>
            </a:r>
            <a:r>
              <a:rPr lang="fa-IR" sz="3100" b="1" dirty="0">
                <a:cs typeface="B Roya" panose="00000400000000000000" pitchFamily="2" charset="-78"/>
              </a:rPr>
              <a:t>ساز هداياي ديگر است </a:t>
            </a:r>
          </a:p>
          <a:p>
            <a:pPr marL="0" indent="0" algn="just" rtl="1">
              <a:buNone/>
            </a:pPr>
            <a:r>
              <a:rPr lang="fa-IR" sz="3100" b="1" dirty="0">
                <a:cs typeface="B Roya" panose="00000400000000000000" pitchFamily="2" charset="-78"/>
              </a:rPr>
              <a:t>بين ارزش هديه و نوع تشكر رابطه</a:t>
            </a:r>
            <a:r>
              <a:rPr lang="fa-IR" sz="3100" b="1" dirty="0"/>
              <a:t>‌</a:t>
            </a:r>
            <a:r>
              <a:rPr lang="fa-IR" sz="3100" b="1" dirty="0">
                <a:cs typeface="B Roya" panose="00000400000000000000" pitchFamily="2" charset="-78"/>
              </a:rPr>
              <a:t>اي احساس مي كنم </a:t>
            </a:r>
          </a:p>
          <a:p>
            <a:pPr marL="0" indent="0" algn="just" rtl="1">
              <a:buNone/>
            </a:pPr>
            <a:r>
              <a:rPr lang="fa-IR" sz="3100" b="1" dirty="0">
                <a:cs typeface="B Roya" panose="00000400000000000000" pitchFamily="2" charset="-78"/>
              </a:rPr>
              <a:t>نوع تشكر را بر اساس رضايتمندي هديه دهنده تنظيم مي كنم</a:t>
            </a:r>
            <a:r>
              <a:rPr lang="fa-IR" sz="3100" dirty="0">
                <a:cs typeface="B Roya" panose="00000400000000000000" pitchFamily="2" charset="-78"/>
              </a:rPr>
              <a:t> </a:t>
            </a:r>
            <a:endParaRPr lang="en-US" sz="3100" dirty="0">
              <a:cs typeface="B Roya" panose="00000400000000000000" pitchFamily="2" charset="-78"/>
            </a:endParaRPr>
          </a:p>
        </p:txBody>
      </p:sp>
    </p:spTree>
    <p:extLst>
      <p:ext uri="{BB962C8B-B14F-4D97-AF65-F5344CB8AC3E}">
        <p14:creationId xmlns:p14="http://schemas.microsoft.com/office/powerpoint/2010/main" xmlns="" val="3454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emamali8"/>
          <p:cNvPicPr>
            <a:picLocks noChangeAspect="1" noChangeArrowheads="1"/>
          </p:cNvPicPr>
          <p:nvPr/>
        </p:nvPicPr>
        <p:blipFill>
          <a:blip r:embed="rId2">
            <a:extLst>
              <a:ext uri="{28A0092B-C50C-407E-A947-70E740481C1C}">
                <a14:useLocalDpi xmlns:a14="http://schemas.microsoft.com/office/drawing/2010/main" xmlns="" val="0"/>
              </a:ext>
            </a:extLst>
          </a:blip>
          <a:srcRect t="72151"/>
          <a:stretch>
            <a:fillRect/>
          </a:stretch>
        </p:blipFill>
        <p:spPr bwMode="auto">
          <a:xfrm>
            <a:off x="2208213" y="1700213"/>
            <a:ext cx="8064500"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2"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r" rtl="1">
              <a:defRPr/>
            </a:pPr>
            <a:r>
              <a:rPr lang="fa-IR" sz="4600">
                <a:cs typeface="B Titr" pitchFamily="2" charset="-78"/>
              </a:rPr>
              <a:t>راهكار</a:t>
            </a:r>
            <a:endParaRPr lang="en-US" sz="4600">
              <a:cs typeface="B Titr" pitchFamily="2" charset="-78"/>
            </a:endParaRPr>
          </a:p>
        </p:txBody>
      </p:sp>
      <p:sp>
        <p:nvSpPr>
          <p:cNvPr id="54276" name="Rectangle 3"/>
          <p:cNvSpPr>
            <a:spLocks noGrp="1" noChangeArrowheads="1"/>
          </p:cNvSpPr>
          <p:nvPr>
            <p:ph idx="1"/>
          </p:nvPr>
        </p:nvSpPr>
        <p:spPr>
          <a:xfrm>
            <a:off x="2208213" y="1773238"/>
            <a:ext cx="8001000" cy="4267200"/>
          </a:xfrm>
        </p:spPr>
        <p:txBody>
          <a:bodyPr/>
          <a:lstStyle/>
          <a:p>
            <a:pPr algn="ctr" rtl="1">
              <a:buFont typeface="Wingdings" panose="05000000000000000000" pitchFamily="2" charset="2"/>
              <a:buNone/>
            </a:pPr>
            <a:r>
              <a:rPr lang="fa-IR" sz="3800" b="1"/>
              <a:t>ما مي توانيم</a:t>
            </a:r>
            <a:r>
              <a:rPr lang="fa-IR" sz="3800"/>
              <a:t> </a:t>
            </a:r>
            <a:r>
              <a:rPr lang="fa-IR" sz="3800" b="1"/>
              <a:t>با</a:t>
            </a:r>
          </a:p>
          <a:p>
            <a:pPr algn="r" rtl="1">
              <a:buFont typeface="Wingdings" panose="05000000000000000000" pitchFamily="2" charset="2"/>
              <a:buNone/>
            </a:pPr>
            <a:endParaRPr lang="fa-IR" sz="3800" b="1"/>
          </a:p>
          <a:p>
            <a:pPr algn="r" rtl="1">
              <a:buFont typeface="Wingdings" panose="05000000000000000000" pitchFamily="2" charset="2"/>
              <a:buNone/>
            </a:pPr>
            <a:r>
              <a:rPr lang="fa-IR" sz="3800" b="1"/>
              <a:t>  </a:t>
            </a:r>
            <a:r>
              <a:rPr lang="fa-IR" sz="3800" b="1">
                <a:solidFill>
                  <a:srgbClr val="000066"/>
                </a:solidFill>
              </a:rPr>
              <a:t>شمارش نعمتها</a:t>
            </a:r>
            <a:endParaRPr lang="fa-IR" sz="3800">
              <a:solidFill>
                <a:srgbClr val="000066"/>
              </a:solidFill>
            </a:endParaRPr>
          </a:p>
          <a:p>
            <a:pPr algn="r" rtl="1">
              <a:buFont typeface="Wingdings" panose="05000000000000000000" pitchFamily="2" charset="2"/>
              <a:buNone/>
            </a:pPr>
            <a:r>
              <a:rPr lang="fa-IR" sz="3800">
                <a:solidFill>
                  <a:srgbClr val="000066"/>
                </a:solidFill>
              </a:rPr>
              <a:t>  </a:t>
            </a:r>
            <a:r>
              <a:rPr lang="fa-IR" sz="3800" b="1">
                <a:solidFill>
                  <a:srgbClr val="000066"/>
                </a:solidFill>
              </a:rPr>
              <a:t>ونمايش نعمتها </a:t>
            </a:r>
          </a:p>
          <a:p>
            <a:pPr algn="r" rtl="1">
              <a:buFont typeface="Wingdings" panose="05000000000000000000" pitchFamily="2" charset="2"/>
              <a:buNone/>
            </a:pPr>
            <a:endParaRPr lang="fa-IR" b="1" smtClean="0">
              <a:solidFill>
                <a:srgbClr val="000066"/>
              </a:solidFill>
            </a:endParaRPr>
          </a:p>
          <a:p>
            <a:pPr algn="r" rtl="1">
              <a:buFont typeface="Wingdings" panose="05000000000000000000" pitchFamily="2" charset="2"/>
              <a:buNone/>
            </a:pPr>
            <a:r>
              <a:rPr lang="fa-IR" b="1" smtClean="0">
                <a:solidFill>
                  <a:srgbClr val="990000"/>
                </a:solidFill>
              </a:rPr>
              <a:t>احساس سپاسگزاری به خدا را تقویت کنیم</a:t>
            </a:r>
            <a:r>
              <a:rPr lang="fa-IR" smtClean="0">
                <a:solidFill>
                  <a:srgbClr val="990000"/>
                </a:solidFill>
              </a:rPr>
              <a:t> </a:t>
            </a:r>
            <a:endParaRPr lang="en-US" smtClean="0">
              <a:solidFill>
                <a:srgbClr val="990000"/>
              </a:solidFill>
            </a:endParaRPr>
          </a:p>
        </p:txBody>
      </p:sp>
    </p:spTree>
    <p:extLst>
      <p:ext uri="{BB962C8B-B14F-4D97-AF65-F5344CB8AC3E}">
        <p14:creationId xmlns:p14="http://schemas.microsoft.com/office/powerpoint/2010/main" xmlns="" val="3842848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304801"/>
            <a:ext cx="8675688" cy="1216025"/>
          </a:xfrm>
          <a:effectLst>
            <a:outerShdw dist="35921" dir="2700000" algn="ctr" rotWithShape="0">
              <a:srgbClr val="FFFF00"/>
            </a:outerShdw>
          </a:effectLst>
        </p:spPr>
        <p:txBody>
          <a:bodyPr rtlCol="1">
            <a:normAutofit/>
          </a:bodyPr>
          <a:lstStyle/>
          <a:p>
            <a:pPr algn="r" rtl="1">
              <a:defRPr/>
            </a:pPr>
            <a:r>
              <a:rPr lang="fa-IR" dirty="0" smtClean="0">
                <a:solidFill>
                  <a:srgbClr val="009900"/>
                </a:solidFill>
                <a:cs typeface="B Titr" pitchFamily="2" charset="-78"/>
              </a:rPr>
              <a:t>احساس ستايشگري</a:t>
            </a:r>
            <a:br>
              <a:rPr lang="fa-IR" dirty="0" smtClean="0">
                <a:solidFill>
                  <a:srgbClr val="009900"/>
                </a:solidFill>
                <a:cs typeface="B Titr" pitchFamily="2" charset="-78"/>
              </a:rPr>
            </a:br>
            <a:r>
              <a:rPr lang="fa-IR" sz="2800" dirty="0"/>
              <a:t>وقتي در برابر عظمت يا زيبايي قرار ميگيريم اين پيام ها را دريافت ميكنيم</a:t>
            </a:r>
            <a:endParaRPr lang="en-US" sz="4200" dirty="0"/>
          </a:p>
        </p:txBody>
      </p:sp>
      <p:sp>
        <p:nvSpPr>
          <p:cNvPr id="55299" name="Rectangle 3"/>
          <p:cNvSpPr>
            <a:spLocks noGrp="1" noChangeArrowheads="1"/>
          </p:cNvSpPr>
          <p:nvPr>
            <p:ph idx="1"/>
          </p:nvPr>
        </p:nvSpPr>
        <p:spPr/>
        <p:txBody>
          <a:bodyPr/>
          <a:lstStyle/>
          <a:p>
            <a:pPr algn="just" rtl="1"/>
            <a:r>
              <a:rPr lang="fa-IR" b="1" dirty="0" smtClean="0">
                <a:solidFill>
                  <a:srgbClr val="000066"/>
                </a:solidFill>
                <a:cs typeface="B Roya" panose="00000400000000000000" pitchFamily="2" charset="-78"/>
              </a:rPr>
              <a:t>از عظمت و زيبايي لذت مي بريم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دوست داريم خود را به آفريننده آن اثر بزرگ و زيبا نزديك كنيم .</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خود را موظف مي دانيم كه عظمت و زيبايي را ستايش كنيم</a:t>
            </a:r>
            <a:endParaRPr lang="fa-IR" dirty="0" smtClean="0">
              <a:solidFill>
                <a:srgbClr val="000066"/>
              </a:solidFill>
              <a:cs typeface="B Roya" panose="00000400000000000000" pitchFamily="2" charset="-78"/>
            </a:endParaRPr>
          </a:p>
          <a:p>
            <a:pPr algn="just" rtl="1"/>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algn="just" rtl="1"/>
            <a:r>
              <a:rPr lang="fa-IR" b="1" dirty="0" smtClean="0">
                <a:solidFill>
                  <a:srgbClr val="000066"/>
                </a:solidFill>
                <a:cs typeface="B Roya" panose="00000400000000000000" pitchFamily="2" charset="-78"/>
              </a:rPr>
              <a:t>دوست داريم خود نيز به گونه</a:t>
            </a:r>
            <a:r>
              <a:rPr lang="fa-IR" b="1" dirty="0" smtClean="0">
                <a:solidFill>
                  <a:srgbClr val="000066"/>
                </a:solidFill>
              </a:rPr>
              <a:t>‌</a:t>
            </a:r>
            <a:r>
              <a:rPr lang="fa-IR" b="1" dirty="0" smtClean="0">
                <a:solidFill>
                  <a:srgbClr val="000066"/>
                </a:solidFill>
                <a:cs typeface="B Roya" panose="00000400000000000000" pitchFamily="2" charset="-78"/>
              </a:rPr>
              <a:t>اي خالق عظمت و زيبايي شويم</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xmlns="" val="134462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laser_beam_led_b_550"/>
          <p:cNvPicPr>
            <a:picLocks noChangeAspect="1" noChangeArrowheads="1"/>
          </p:cNvPicPr>
          <p:nvPr/>
        </p:nvPicPr>
        <p:blipFill>
          <a:blip r:embed="rId2">
            <a:extLst>
              <a:ext uri="{28A0092B-C50C-407E-A947-70E740481C1C}">
                <a14:useLocalDpi xmlns:a14="http://schemas.microsoft.com/office/drawing/2010/main" xmlns="" val="0"/>
              </a:ext>
            </a:extLst>
          </a:blip>
          <a:srcRect l="44514"/>
          <a:stretch>
            <a:fillRect/>
          </a:stretch>
        </p:blipFill>
        <p:spPr bwMode="auto">
          <a:xfrm>
            <a:off x="2135188" y="1628775"/>
            <a:ext cx="7993062"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ctr">
              <a:defRPr/>
            </a:pPr>
            <a:r>
              <a:rPr lang="fa-IR" smtClean="0">
                <a:cs typeface="B Titr" pitchFamily="2" charset="-78"/>
              </a:rPr>
              <a:t>راهكار</a:t>
            </a:r>
            <a:endParaRPr lang="en-US" smtClean="0">
              <a:cs typeface="B Titr" pitchFamily="2" charset="-78"/>
            </a:endParaRPr>
          </a:p>
        </p:txBody>
      </p:sp>
      <p:sp>
        <p:nvSpPr>
          <p:cNvPr id="56324" name="Rectangle 3"/>
          <p:cNvSpPr>
            <a:spLocks noGrp="1" noChangeArrowheads="1"/>
          </p:cNvSpPr>
          <p:nvPr>
            <p:ph idx="1"/>
          </p:nvPr>
        </p:nvSpPr>
        <p:spPr>
          <a:xfrm>
            <a:off x="849086" y="1825625"/>
            <a:ext cx="10504714" cy="4351338"/>
          </a:xfrm>
        </p:spPr>
        <p:txBody>
          <a:bodyPr/>
          <a:lstStyle/>
          <a:p>
            <a:pPr algn="ctr">
              <a:buFont typeface="Wingdings" panose="05000000000000000000" pitchFamily="2" charset="2"/>
              <a:buNone/>
            </a:pPr>
            <a:r>
              <a:rPr lang="fa-IR" sz="4200" b="1" dirty="0">
                <a:solidFill>
                  <a:srgbClr val="FF0000"/>
                </a:solidFill>
                <a:cs typeface="B Zar" panose="00000400000000000000" pitchFamily="2" charset="-78"/>
              </a:rPr>
              <a:t>ما مي توانيم</a:t>
            </a:r>
          </a:p>
          <a:p>
            <a:pPr>
              <a:buFont typeface="Wingdings" panose="05000000000000000000" pitchFamily="2" charset="2"/>
              <a:buNone/>
            </a:pPr>
            <a:endParaRPr lang="fa-IR" sz="3800" b="1" dirty="0">
              <a:solidFill>
                <a:srgbClr val="FF0000"/>
              </a:solidFill>
              <a:cs typeface="B Zar" panose="00000400000000000000" pitchFamily="2" charset="-78"/>
            </a:endParaRPr>
          </a:p>
          <a:p>
            <a:pPr>
              <a:buFont typeface="Wingdings" panose="05000000000000000000" pitchFamily="2" charset="2"/>
              <a:buNone/>
            </a:pPr>
            <a:r>
              <a:rPr lang="fa-IR" sz="3400" b="1" dirty="0">
                <a:solidFill>
                  <a:schemeClr val="accent2">
                    <a:lumMod val="75000"/>
                  </a:schemeClr>
                </a:solidFill>
                <a:cs typeface="B Roya" panose="00000400000000000000" pitchFamily="2" charset="-78"/>
              </a:rPr>
              <a:t>با شمارش زيبايي ها و عظمتها </a:t>
            </a:r>
          </a:p>
          <a:p>
            <a:pPr>
              <a:buFont typeface="Wingdings" panose="05000000000000000000" pitchFamily="2" charset="2"/>
              <a:buNone/>
            </a:pPr>
            <a:r>
              <a:rPr lang="fa-IR" sz="3400" b="1" dirty="0">
                <a:solidFill>
                  <a:schemeClr val="accent2">
                    <a:lumMod val="75000"/>
                  </a:schemeClr>
                </a:solidFill>
                <a:cs typeface="B Roya" panose="00000400000000000000" pitchFamily="2" charset="-78"/>
              </a:rPr>
              <a:t>و نمايش زيبايي ها وعظمت ها</a:t>
            </a:r>
          </a:p>
          <a:p>
            <a:pPr>
              <a:buFont typeface="Wingdings" panose="05000000000000000000" pitchFamily="2" charset="2"/>
              <a:buNone/>
            </a:pPr>
            <a:endParaRPr lang="fa-IR" sz="3400" b="1" dirty="0">
              <a:solidFill>
                <a:srgbClr val="FFFF00"/>
              </a:solidFill>
              <a:cs typeface="B Roya" panose="00000400000000000000" pitchFamily="2" charset="-78"/>
            </a:endParaRPr>
          </a:p>
          <a:p>
            <a:pPr algn="ctr">
              <a:buFont typeface="Wingdings" panose="05000000000000000000" pitchFamily="2" charset="2"/>
              <a:buNone/>
            </a:pPr>
            <a:r>
              <a:rPr lang="fa-IR" sz="3400" b="1" dirty="0">
                <a:solidFill>
                  <a:srgbClr val="FFFF99"/>
                </a:solidFill>
                <a:cs typeface="B Roya" panose="00000400000000000000" pitchFamily="2" charset="-78"/>
              </a:rPr>
              <a:t>احساس ستایشگری از خدا را پرورش دهیم</a:t>
            </a:r>
            <a:endParaRPr lang="en-US" sz="3400" b="1" dirty="0">
              <a:solidFill>
                <a:srgbClr val="FFFF99"/>
              </a:solidFill>
              <a:cs typeface="B Roya" panose="00000400000000000000" pitchFamily="2" charset="-78"/>
            </a:endParaRPr>
          </a:p>
        </p:txBody>
      </p:sp>
    </p:spTree>
    <p:extLst>
      <p:ext uri="{BB962C8B-B14F-4D97-AF65-F5344CB8AC3E}">
        <p14:creationId xmlns:p14="http://schemas.microsoft.com/office/powerpoint/2010/main" xmlns="" val="1240031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1" y="304801"/>
            <a:ext cx="8964613" cy="1216025"/>
          </a:xfrm>
          <a:effectLst>
            <a:outerShdw dist="35921" dir="2700000" algn="ctr" rotWithShape="0">
              <a:srgbClr val="FFFF00"/>
            </a:outerShdw>
          </a:effectLst>
        </p:spPr>
        <p:txBody>
          <a:bodyPr rtlCol="1">
            <a:normAutofit/>
          </a:bodyPr>
          <a:lstStyle/>
          <a:p>
            <a:pPr algn="ctr">
              <a:defRPr/>
            </a:pPr>
            <a:r>
              <a:rPr lang="fa-IR" dirty="0" smtClean="0">
                <a:solidFill>
                  <a:srgbClr val="000066"/>
                </a:solidFill>
                <a:cs typeface="B Titr" pitchFamily="2" charset="-78"/>
              </a:rPr>
              <a:t>احساس پناه جويي</a:t>
            </a:r>
            <a:r>
              <a:rPr lang="fa-IR" dirty="0" smtClean="0"/>
              <a:t> </a:t>
            </a:r>
            <a:br>
              <a:rPr lang="fa-IR" dirty="0" smtClean="0"/>
            </a:br>
            <a:r>
              <a:rPr lang="fa-IR" sz="2600" b="1" dirty="0"/>
              <a:t>وقتي خطري ما را تهديد مي كند اين پيام ها را دريافت مي كنيم</a:t>
            </a:r>
            <a:endParaRPr lang="en-US" sz="2600" b="1" dirty="0"/>
          </a:p>
        </p:txBody>
      </p:sp>
      <p:sp>
        <p:nvSpPr>
          <p:cNvPr id="57347" name="Rectangle 3"/>
          <p:cNvSpPr>
            <a:spLocks noGrp="1" noChangeArrowheads="1"/>
          </p:cNvSpPr>
          <p:nvPr>
            <p:ph idx="1"/>
          </p:nvPr>
        </p:nvSpPr>
        <p:spPr/>
        <p:txBody>
          <a:bodyPr/>
          <a:lstStyle/>
          <a:p>
            <a:pPr marL="0" indent="0" algn="just" rtl="1">
              <a:buNone/>
            </a:pPr>
            <a:r>
              <a:rPr lang="fa-IR" b="1" dirty="0" smtClean="0">
                <a:solidFill>
                  <a:srgbClr val="008000"/>
                </a:solidFill>
              </a:rPr>
              <a:t>احساس مي كنيم كسي هست كه به ما كمك كند و ما را نجات دهد </a:t>
            </a:r>
          </a:p>
          <a:p>
            <a:pPr marL="0" indent="0" algn="just" rtl="1">
              <a:buNone/>
            </a:pPr>
            <a:r>
              <a:rPr lang="fa-IR" b="1" dirty="0" smtClean="0">
                <a:solidFill>
                  <a:srgbClr val="008000"/>
                </a:solidFill>
              </a:rPr>
              <a:t> احساس مي كنيم كسي مي تواند ما را نجات دهد كه خطر را بشناسد ، ما را دوست بدارد و قدرت دفع خطر را داشته باشد</a:t>
            </a:r>
          </a:p>
          <a:p>
            <a:pPr marL="0" indent="0" algn="just" rtl="1">
              <a:buNone/>
            </a:pPr>
            <a:r>
              <a:rPr lang="fa-IR" b="1" dirty="0" smtClean="0">
                <a:solidFill>
                  <a:srgbClr val="008000"/>
                </a:solidFill>
              </a:rPr>
              <a:t>احساس مي كنيم هر چه خطر بزرگتر باشد بايد پناه دهنده قوي ترباشد </a:t>
            </a:r>
          </a:p>
          <a:p>
            <a:pPr marL="0" indent="0" algn="just" rtl="1">
              <a:buNone/>
            </a:pPr>
            <a:r>
              <a:rPr lang="fa-IR" b="1" dirty="0" smtClean="0">
                <a:solidFill>
                  <a:srgbClr val="008000"/>
                </a:solidFill>
              </a:rPr>
              <a:t>احساس مي كنيم حيات ما مرهون لطف پناه دهنده است .</a:t>
            </a:r>
            <a:r>
              <a:rPr lang="fa-IR" dirty="0" smtClean="0">
                <a:solidFill>
                  <a:srgbClr val="008000"/>
                </a:solidFill>
              </a:rPr>
              <a:t> </a:t>
            </a:r>
            <a:endParaRPr lang="en-US" dirty="0" smtClean="0">
              <a:solidFill>
                <a:srgbClr val="008000"/>
              </a:solidFill>
            </a:endParaRPr>
          </a:p>
        </p:txBody>
      </p:sp>
    </p:spTree>
    <p:extLst>
      <p:ext uri="{BB962C8B-B14F-4D97-AF65-F5344CB8AC3E}">
        <p14:creationId xmlns:p14="http://schemas.microsoft.com/office/powerpoint/2010/main" xmlns="" val="1194461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23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3750" y="1628776"/>
            <a:ext cx="80645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8" name="Rectangle 2"/>
          <p:cNvSpPr>
            <a:spLocks noGrp="1" noChangeArrowheads="1"/>
          </p:cNvSpPr>
          <p:nvPr>
            <p:ph type="title"/>
          </p:nvPr>
        </p:nvSpPr>
        <p:spPr>
          <a:effectLst>
            <a:outerShdw dist="35921" dir="2700000" algn="ctr" rotWithShape="0">
              <a:srgbClr val="FFFF00"/>
            </a:outerShdw>
          </a:effectLst>
        </p:spPr>
        <p:txBody>
          <a:bodyPr rtlCol="1">
            <a:normAutofit/>
          </a:bodyPr>
          <a:lstStyle/>
          <a:p>
            <a:pPr algn="ctr">
              <a:defRPr/>
            </a:pPr>
            <a:r>
              <a:rPr lang="fa-IR" dirty="0" smtClean="0">
                <a:solidFill>
                  <a:srgbClr val="000066"/>
                </a:solidFill>
                <a:effectLst>
                  <a:outerShdw blurRad="38100" dist="38100" dir="2700000" algn="tl">
                    <a:srgbClr val="C0C0C0"/>
                  </a:outerShdw>
                </a:effectLst>
                <a:cs typeface="B Titr" pitchFamily="2" charset="-78"/>
              </a:rPr>
              <a:t>راهكار</a:t>
            </a:r>
            <a:endParaRPr lang="en-US" dirty="0" smtClean="0">
              <a:solidFill>
                <a:srgbClr val="000066"/>
              </a:solidFill>
              <a:effectLst>
                <a:outerShdw blurRad="38100" dist="38100" dir="2700000" algn="tl">
                  <a:srgbClr val="C0C0C0"/>
                </a:outerShdw>
              </a:effectLst>
              <a:cs typeface="B Titr" pitchFamily="2" charset="-78"/>
            </a:endParaRPr>
          </a:p>
        </p:txBody>
      </p:sp>
      <p:sp>
        <p:nvSpPr>
          <p:cNvPr id="58372" name="Rectangle 3"/>
          <p:cNvSpPr>
            <a:spLocks noGrp="1" noChangeArrowheads="1"/>
          </p:cNvSpPr>
          <p:nvPr>
            <p:ph idx="1"/>
          </p:nvPr>
        </p:nvSpPr>
        <p:spPr/>
        <p:txBody>
          <a:bodyPr/>
          <a:lstStyle/>
          <a:p>
            <a:pPr algn="ctr">
              <a:buFont typeface="Wingdings" panose="05000000000000000000" pitchFamily="2" charset="2"/>
              <a:buNone/>
            </a:pPr>
            <a:r>
              <a:rPr lang="fa-IR" sz="3800" b="1" dirty="0">
                <a:solidFill>
                  <a:srgbClr val="00FF00"/>
                </a:solidFill>
              </a:rPr>
              <a:t>ما مي توانيم</a:t>
            </a:r>
            <a:r>
              <a:rPr lang="fa-IR" b="1" dirty="0" smtClean="0">
                <a:solidFill>
                  <a:srgbClr val="00FF00"/>
                </a:solidFill>
              </a:rPr>
              <a:t> </a:t>
            </a:r>
          </a:p>
          <a:p>
            <a:pPr algn="ctr">
              <a:buFont typeface="Wingdings" panose="05000000000000000000" pitchFamily="2" charset="2"/>
              <a:buNone/>
            </a:pPr>
            <a:endParaRPr lang="fa-IR" b="1" dirty="0" smtClean="0">
              <a:solidFill>
                <a:srgbClr val="00FF00"/>
              </a:solidFill>
            </a:endParaRPr>
          </a:p>
          <a:p>
            <a:pPr algn="ctr">
              <a:buFont typeface="Wingdings" panose="05000000000000000000" pitchFamily="2" charset="2"/>
              <a:buNone/>
            </a:pPr>
            <a:r>
              <a:rPr lang="fa-IR" sz="3800" b="1" dirty="0">
                <a:solidFill>
                  <a:srgbClr val="FFFF00"/>
                </a:solidFill>
              </a:rPr>
              <a:t>با شمارش خطرها </a:t>
            </a:r>
          </a:p>
          <a:p>
            <a:pPr algn="ctr">
              <a:buFont typeface="Wingdings" panose="05000000000000000000" pitchFamily="2" charset="2"/>
              <a:buNone/>
            </a:pPr>
            <a:r>
              <a:rPr lang="fa-IR" sz="3800" b="1" dirty="0">
                <a:solidFill>
                  <a:srgbClr val="FFFF00"/>
                </a:solidFill>
              </a:rPr>
              <a:t>ونمايش خطرها</a:t>
            </a:r>
          </a:p>
          <a:p>
            <a:pPr algn="ctr">
              <a:buFont typeface="Wingdings" panose="05000000000000000000" pitchFamily="2" charset="2"/>
              <a:buNone/>
            </a:pPr>
            <a:endParaRPr lang="fa-IR" sz="3800" b="1" dirty="0">
              <a:solidFill>
                <a:srgbClr val="FFFF00"/>
              </a:solidFill>
            </a:endParaRPr>
          </a:p>
          <a:p>
            <a:pPr algn="ctr">
              <a:buFont typeface="Wingdings" panose="05000000000000000000" pitchFamily="2" charset="2"/>
              <a:buNone/>
            </a:pPr>
            <a:r>
              <a:rPr lang="fa-IR" b="1" dirty="0" smtClean="0"/>
              <a:t>	</a:t>
            </a:r>
            <a:r>
              <a:rPr lang="fa-IR" b="1" dirty="0" smtClean="0">
                <a:solidFill>
                  <a:srgbClr val="FF0000"/>
                </a:solidFill>
              </a:rPr>
              <a:t>	</a:t>
            </a:r>
            <a:r>
              <a:rPr lang="fa-IR" b="1" dirty="0" smtClean="0">
                <a:solidFill>
                  <a:srgbClr val="66FFFF"/>
                </a:solidFill>
              </a:rPr>
              <a:t>احساس پناه بردن به خدا را تقويت كنيم</a:t>
            </a:r>
            <a:endParaRPr lang="en-US" b="1" dirty="0" smtClean="0">
              <a:solidFill>
                <a:srgbClr val="66FFFF"/>
              </a:solidFill>
            </a:endParaRPr>
          </a:p>
        </p:txBody>
      </p:sp>
    </p:spTree>
    <p:extLst>
      <p:ext uri="{BB962C8B-B14F-4D97-AF65-F5344CB8AC3E}">
        <p14:creationId xmlns:p14="http://schemas.microsoft.com/office/powerpoint/2010/main" xmlns="" val="1266511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00150" y="304801"/>
            <a:ext cx="9467850" cy="1216025"/>
          </a:xfrm>
          <a:effectLst>
            <a:outerShdw dist="35921" dir="2700000" algn="ctr" rotWithShape="0">
              <a:srgbClr val="FFFF00"/>
            </a:outerShdw>
          </a:effectLst>
        </p:spPr>
        <p:txBody>
          <a:bodyPr rtlCol="1">
            <a:normAutofit/>
          </a:bodyPr>
          <a:lstStyle/>
          <a:p>
            <a:pPr>
              <a:defRPr/>
            </a:pPr>
            <a:r>
              <a:rPr lang="fa-IR" smtClean="0">
                <a:solidFill>
                  <a:srgbClr val="000066"/>
                </a:solidFill>
                <a:cs typeface="B Titr" pitchFamily="2" charset="-78"/>
              </a:rPr>
              <a:t>احساس رازگويي</a:t>
            </a:r>
            <a:r>
              <a:rPr lang="fa-IR" sz="3400"/>
              <a:t/>
            </a:r>
            <a:br>
              <a:rPr lang="fa-IR" sz="3400"/>
            </a:br>
            <a:r>
              <a:rPr lang="fa-IR" sz="3400">
                <a:cs typeface="B Roya" pitchFamily="2" charset="-78"/>
              </a:rPr>
              <a:t>وقتي دلتنگ مي شويم اين پيام ها را در خود احساس مي كنيم</a:t>
            </a:r>
            <a:r>
              <a:rPr lang="fa-IR" sz="3400"/>
              <a:t> </a:t>
            </a:r>
            <a:endParaRPr lang="en-US" sz="3400"/>
          </a:p>
        </p:txBody>
      </p:sp>
      <p:sp>
        <p:nvSpPr>
          <p:cNvPr id="59395" name="Rectangle 3"/>
          <p:cNvSpPr>
            <a:spLocks noGrp="1" noChangeArrowheads="1"/>
          </p:cNvSpPr>
          <p:nvPr>
            <p:ph idx="1"/>
          </p:nvPr>
        </p:nvSpPr>
        <p:spPr/>
        <p:txBody>
          <a:bodyPr anchor="ctr"/>
          <a:lstStyle/>
          <a:p>
            <a:pPr algn="just"/>
            <a:r>
              <a:rPr lang="fa-IR" b="1" smtClean="0">
                <a:solidFill>
                  <a:srgbClr val="008000"/>
                </a:solidFill>
              </a:rPr>
              <a:t>احساس مي كنم حرفهايي دارم كه بايد به كسي بگويم</a:t>
            </a:r>
          </a:p>
          <a:p>
            <a:pPr algn="just"/>
            <a:r>
              <a:rPr lang="fa-IR" b="1" smtClean="0">
                <a:solidFill>
                  <a:srgbClr val="008000"/>
                </a:solidFill>
              </a:rPr>
              <a:t>احساس مي كنم حرفهايي دارم كه ديگران ندارند . </a:t>
            </a:r>
            <a:endParaRPr lang="en-US" b="1" smtClean="0">
              <a:solidFill>
                <a:srgbClr val="008000"/>
              </a:solidFill>
            </a:endParaRPr>
          </a:p>
          <a:p>
            <a:pPr algn="just"/>
            <a:r>
              <a:rPr lang="fa-IR" b="1" smtClean="0">
                <a:solidFill>
                  <a:srgbClr val="008000"/>
                </a:solidFill>
              </a:rPr>
              <a:t>احساس مي‌كنم</a:t>
            </a:r>
            <a:r>
              <a:rPr lang="en-US" b="1" smtClean="0">
                <a:solidFill>
                  <a:srgbClr val="008000"/>
                </a:solidFill>
              </a:rPr>
              <a:t>  </a:t>
            </a:r>
            <a:r>
              <a:rPr lang="fa-IR" b="1" smtClean="0">
                <a:solidFill>
                  <a:srgbClr val="008000"/>
                </a:solidFill>
              </a:rPr>
              <a:t>كسي مي‌تواند حرف مرا بشنود كه مرا بشناسد و مرادوست بدارد</a:t>
            </a:r>
            <a:r>
              <a:rPr lang="en-US" b="1" smtClean="0">
                <a:solidFill>
                  <a:srgbClr val="008000"/>
                </a:solidFill>
              </a:rPr>
              <a:t> . </a:t>
            </a:r>
          </a:p>
        </p:txBody>
      </p:sp>
    </p:spTree>
    <p:extLst>
      <p:ext uri="{BB962C8B-B14F-4D97-AF65-F5344CB8AC3E}">
        <p14:creationId xmlns:p14="http://schemas.microsoft.com/office/powerpoint/2010/main" xmlns="" val="8734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effectLst>
            <a:outerShdw dist="35921" dir="2700000" algn="ctr" rotWithShape="0">
              <a:schemeClr val="accent2"/>
            </a:outerShdw>
          </a:effectLst>
        </p:spPr>
        <p:txBody>
          <a:bodyPr rtlCol="1">
            <a:normAutofit/>
          </a:bodyPr>
          <a:lstStyle/>
          <a:p>
            <a:pPr algn="ctr">
              <a:defRPr/>
            </a:pPr>
            <a:r>
              <a:rPr lang="fa-IR" dirty="0" smtClean="0">
                <a:cs typeface="B Titr" pitchFamily="2" charset="-78"/>
              </a:rPr>
              <a:t>راهکار</a:t>
            </a:r>
            <a:endParaRPr lang="en-US" dirty="0" smtClean="0">
              <a:cs typeface="B Titr" pitchFamily="2" charset="-78"/>
            </a:endParaRPr>
          </a:p>
        </p:txBody>
      </p:sp>
      <p:sp>
        <p:nvSpPr>
          <p:cNvPr id="60419" name="Rectangle 3"/>
          <p:cNvSpPr>
            <a:spLocks noGrp="1" noChangeArrowheads="1"/>
          </p:cNvSpPr>
          <p:nvPr>
            <p:ph idx="1"/>
          </p:nvPr>
        </p:nvSpPr>
        <p:spPr>
          <a:xfrm>
            <a:off x="1847850" y="1773238"/>
            <a:ext cx="8001000" cy="4267200"/>
          </a:xfrm>
        </p:spPr>
        <p:txBody>
          <a:bodyPr/>
          <a:lstStyle/>
          <a:p>
            <a:pPr algn="ctr">
              <a:buFont typeface="Wingdings" panose="05000000000000000000" pitchFamily="2" charset="2"/>
              <a:buNone/>
            </a:pPr>
            <a:r>
              <a:rPr lang="fa-IR" sz="3400" b="1" dirty="0">
                <a:solidFill>
                  <a:srgbClr val="FF0000"/>
                </a:solidFill>
              </a:rPr>
              <a:t>ما مي توانيم</a:t>
            </a:r>
          </a:p>
          <a:p>
            <a:pPr algn="ctr">
              <a:buFont typeface="Wingdings" panose="05000000000000000000" pitchFamily="2" charset="2"/>
              <a:buNone/>
            </a:pPr>
            <a:r>
              <a:rPr lang="fa-IR" b="1" dirty="0" smtClean="0">
                <a:solidFill>
                  <a:srgbClr val="FFFF00"/>
                </a:solidFill>
              </a:rPr>
              <a:t> </a:t>
            </a:r>
          </a:p>
          <a:p>
            <a:pPr algn="ctr">
              <a:buFont typeface="Wingdings" panose="05000000000000000000" pitchFamily="2" charset="2"/>
              <a:buNone/>
            </a:pPr>
            <a:r>
              <a:rPr lang="fa-IR" b="1" dirty="0" smtClean="0"/>
              <a:t> </a:t>
            </a:r>
            <a:r>
              <a:rPr lang="fa-IR" sz="3400" b="1" dirty="0">
                <a:cs typeface="B Roya" panose="00000400000000000000" pitchFamily="2" charset="-78"/>
              </a:rPr>
              <a:t>با رازگويي و در دل با خدا </a:t>
            </a:r>
          </a:p>
          <a:p>
            <a:pPr algn="ctr">
              <a:buFont typeface="Wingdings" panose="05000000000000000000" pitchFamily="2" charset="2"/>
              <a:buNone/>
            </a:pPr>
            <a:r>
              <a:rPr lang="fa-IR" sz="3400" b="1" dirty="0">
                <a:cs typeface="B Roya" panose="00000400000000000000" pitchFamily="2" charset="-78"/>
              </a:rPr>
              <a:t>با مطالعه دل نوشته هاي ديگران</a:t>
            </a:r>
          </a:p>
          <a:p>
            <a:pPr algn="ctr">
              <a:buFont typeface="Wingdings" panose="05000000000000000000" pitchFamily="2" charset="2"/>
              <a:buNone/>
            </a:pPr>
            <a:endParaRPr lang="fa-IR" sz="3400" b="1" dirty="0">
              <a:cs typeface="B Roya" panose="00000400000000000000" pitchFamily="2" charset="-78"/>
            </a:endParaRPr>
          </a:p>
          <a:p>
            <a:pPr algn="ctr">
              <a:buFont typeface="Wingdings" panose="05000000000000000000" pitchFamily="2" charset="2"/>
              <a:buNone/>
            </a:pPr>
            <a:r>
              <a:rPr lang="fa-IR" sz="3400" dirty="0">
                <a:solidFill>
                  <a:srgbClr val="008000"/>
                </a:solidFill>
              </a:rPr>
              <a:t> </a:t>
            </a:r>
            <a:endParaRPr lang="fa-IR" sz="3400" b="1" u="sng" dirty="0">
              <a:solidFill>
                <a:srgbClr val="008000"/>
              </a:solidFill>
            </a:endParaRPr>
          </a:p>
          <a:p>
            <a:pPr algn="ctr">
              <a:buFont typeface="Wingdings" panose="05000000000000000000" pitchFamily="2" charset="2"/>
              <a:buNone/>
            </a:pPr>
            <a:r>
              <a:rPr lang="fa-IR" b="1" dirty="0" smtClean="0">
                <a:solidFill>
                  <a:srgbClr val="FF0000"/>
                </a:solidFill>
              </a:rPr>
              <a:t>احساس رازگويي و دردل كردن با خدا را تقويت كنيم</a:t>
            </a:r>
            <a:endParaRPr lang="en-US" b="1" dirty="0" smtClean="0">
              <a:solidFill>
                <a:srgbClr val="FF0000"/>
              </a:solidFill>
            </a:endParaRPr>
          </a:p>
        </p:txBody>
      </p:sp>
    </p:spTree>
    <p:extLst>
      <p:ext uri="{BB962C8B-B14F-4D97-AF65-F5344CB8AC3E}">
        <p14:creationId xmlns:p14="http://schemas.microsoft.com/office/powerpoint/2010/main" xmlns="" val="424476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1" y="304801"/>
            <a:ext cx="8893175" cy="1216025"/>
          </a:xfrm>
          <a:effectLst>
            <a:outerShdw dist="35921" dir="2700000" algn="ctr" rotWithShape="0">
              <a:schemeClr val="accent2"/>
            </a:outerShdw>
          </a:effectLst>
        </p:spPr>
        <p:txBody>
          <a:bodyPr rtlCol="1">
            <a:normAutofit/>
          </a:bodyPr>
          <a:lstStyle/>
          <a:p>
            <a:pPr algn="ctr">
              <a:defRPr/>
            </a:pPr>
            <a:r>
              <a:rPr lang="fa-IR" sz="3400" dirty="0">
                <a:cs typeface="B Titr" pitchFamily="2" charset="-78"/>
              </a:rPr>
              <a:t>احساس نيازخواهي</a:t>
            </a:r>
            <a:r>
              <a:rPr lang="fa-IR" sz="3400" dirty="0"/>
              <a:t/>
            </a:r>
            <a:br>
              <a:rPr lang="fa-IR" sz="3400" dirty="0"/>
            </a:br>
            <a:r>
              <a:rPr lang="fa-IR" sz="3000" b="1" dirty="0">
                <a:cs typeface="B Roya" pitchFamily="2" charset="-78"/>
              </a:rPr>
              <a:t>وقتي محتاج مي شوم اين پيام ها بر جان من نقش مي بندد</a:t>
            </a:r>
            <a:r>
              <a:rPr lang="fa-IR" sz="3400" dirty="0"/>
              <a:t> </a:t>
            </a:r>
            <a:endParaRPr lang="en-US" sz="3400" dirty="0"/>
          </a:p>
        </p:txBody>
      </p:sp>
      <p:sp>
        <p:nvSpPr>
          <p:cNvPr id="61443" name="Rectangle 3"/>
          <p:cNvSpPr>
            <a:spLocks noGrp="1" noChangeArrowheads="1"/>
          </p:cNvSpPr>
          <p:nvPr>
            <p:ph idx="1"/>
          </p:nvPr>
        </p:nvSpPr>
        <p:spPr/>
        <p:txBody>
          <a:bodyPr/>
          <a:lstStyle/>
          <a:p>
            <a:pPr marL="0" indent="0" algn="r">
              <a:lnSpc>
                <a:spcPct val="90000"/>
              </a:lnSpc>
              <a:buNone/>
            </a:pPr>
            <a:r>
              <a:rPr lang="fa-IR" b="1" dirty="0" smtClean="0">
                <a:solidFill>
                  <a:srgbClr val="000066"/>
                </a:solidFill>
                <a:cs typeface="B Roya" panose="00000400000000000000" pitchFamily="2" charset="-78"/>
              </a:rPr>
              <a:t>احساس مي كنم نيازمندم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توانايي رفع نياز خود را ندارم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ديگران نيز توانايي رفع مشكل مرا ندارند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ديگران بر من منت مي گذارند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احساس مي كنم كمك ديگران ادامه دار نخواهد بود</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دوست دارم نيازهايم را براي كسي شمارش كنم</a:t>
            </a:r>
            <a:r>
              <a:rPr lang="fa-IR" dirty="0" smtClean="0">
                <a:solidFill>
                  <a:srgbClr val="000066"/>
                </a:solidFill>
                <a:cs typeface="B Roya" panose="00000400000000000000" pitchFamily="2" charset="-78"/>
              </a:rPr>
              <a:t> </a:t>
            </a:r>
            <a:endParaRPr lang="fa-IR" b="1" dirty="0" smtClean="0">
              <a:solidFill>
                <a:srgbClr val="000066"/>
              </a:solidFill>
              <a:cs typeface="B Roya" panose="00000400000000000000" pitchFamily="2" charset="-78"/>
            </a:endParaRPr>
          </a:p>
          <a:p>
            <a:pPr marL="0" indent="0" algn="r">
              <a:lnSpc>
                <a:spcPct val="90000"/>
              </a:lnSpc>
              <a:buNone/>
            </a:pPr>
            <a:r>
              <a:rPr lang="fa-IR" b="1" dirty="0" smtClean="0">
                <a:solidFill>
                  <a:srgbClr val="000066"/>
                </a:solidFill>
                <a:cs typeface="B Roya" panose="00000400000000000000" pitchFamily="2" charset="-78"/>
              </a:rPr>
              <a:t>بدنبال كسي هستم كه مرا دوست بدارد ، ازنيازهاي من با خبر باشد و مرا بي نياز كند .</a:t>
            </a:r>
            <a:r>
              <a:rPr lang="fa-IR" dirty="0" smtClean="0">
                <a:solidFill>
                  <a:srgbClr val="000066"/>
                </a:solidFill>
                <a:cs typeface="B Roya" panose="00000400000000000000" pitchFamily="2" charset="-78"/>
              </a:rPr>
              <a:t> </a:t>
            </a:r>
            <a:endParaRPr lang="en-US" dirty="0" smtClean="0">
              <a:solidFill>
                <a:srgbClr val="000066"/>
              </a:solidFill>
              <a:cs typeface="B Roya" panose="00000400000000000000" pitchFamily="2" charset="-78"/>
            </a:endParaRPr>
          </a:p>
        </p:txBody>
      </p:sp>
    </p:spTree>
    <p:extLst>
      <p:ext uri="{BB962C8B-B14F-4D97-AF65-F5344CB8AC3E}">
        <p14:creationId xmlns:p14="http://schemas.microsoft.com/office/powerpoint/2010/main" xmlns="" val="890611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713950"/>
          </a:xfrm>
        </p:spPr>
        <p:txBody>
          <a:bodyPr>
            <a:normAutofit fontScale="90000"/>
          </a:bodyPr>
          <a:lstStyle/>
          <a:p>
            <a:r>
              <a:rPr lang="fa-IR" dirty="0" smtClean="0">
                <a:solidFill>
                  <a:srgbClr val="00B050"/>
                </a:solidFill>
              </a:rPr>
              <a:t>قال رسول الله (ص): </a:t>
            </a:r>
            <a:br>
              <a:rPr lang="fa-IR" dirty="0" smtClean="0">
                <a:solidFill>
                  <a:srgbClr val="00B050"/>
                </a:solidFill>
              </a:rPr>
            </a:br>
            <a:r>
              <a:rPr lang="fa-IR" b="1" dirty="0" smtClean="0">
                <a:solidFill>
                  <a:srgbClr val="00B050"/>
                </a:solidFill>
              </a:rPr>
              <a:t>افضل الناس من عشق العبادة فعانقها</a:t>
            </a:r>
            <a:br>
              <a:rPr lang="fa-IR" b="1" dirty="0" smtClean="0">
                <a:solidFill>
                  <a:srgbClr val="00B050"/>
                </a:solidFill>
              </a:rPr>
            </a:br>
            <a:r>
              <a:rPr lang="fa-IR" b="1" dirty="0" smtClean="0">
                <a:solidFill>
                  <a:srgbClr val="00B050"/>
                </a:solidFill>
              </a:rPr>
              <a:t> و أحبها بقلبه و باشرها بجسده و تفرَّغَ لَها ،</a:t>
            </a:r>
            <a:br>
              <a:rPr lang="fa-IR" b="1" dirty="0" smtClean="0">
                <a:solidFill>
                  <a:srgbClr val="00B050"/>
                </a:solidFill>
              </a:rPr>
            </a:br>
            <a:r>
              <a:rPr lang="fa-IR" sz="5300" b="1" dirty="0" smtClean="0">
                <a:solidFill>
                  <a:srgbClr val="00B050"/>
                </a:solidFill>
              </a:rPr>
              <a:t>فهو لا یبالی علی ما أصبحَ من الدنیا علی عسرٍأم علی یُسر.</a:t>
            </a:r>
            <a:r>
              <a:rPr lang="fa-IR" dirty="0" smtClean="0"/>
              <a:t/>
            </a:r>
            <a:br>
              <a:rPr lang="fa-IR" dirty="0" smtClean="0"/>
            </a:br>
            <a:r>
              <a:rPr lang="fa-IR" sz="5300" dirty="0" smtClean="0">
                <a:solidFill>
                  <a:srgbClr val="C00000"/>
                </a:solidFill>
                <a:cs typeface="B Yas" panose="00000400000000000000" pitchFamily="2" charset="-78"/>
              </a:rPr>
              <a:t>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a:t>
            </a:r>
            <a:r>
              <a:rPr lang="fa-IR" dirty="0" smtClean="0">
                <a:cs typeface="B Yas" panose="00000400000000000000" pitchFamily="2" charset="-78"/>
              </a:rPr>
              <a:t/>
            </a:r>
            <a:br>
              <a:rPr lang="fa-IR" dirty="0" smtClean="0">
                <a:cs typeface="B Yas" panose="00000400000000000000" pitchFamily="2" charset="-78"/>
              </a:rPr>
            </a:br>
            <a:r>
              <a:rPr lang="fa-IR" dirty="0">
                <a:cs typeface="B Yas" panose="00000400000000000000" pitchFamily="2" charset="-78"/>
              </a:rPr>
              <a:t> </a:t>
            </a:r>
            <a:r>
              <a:rPr lang="fa-IR" dirty="0" smtClean="0">
                <a:cs typeface="B Yas" panose="00000400000000000000" pitchFamily="2" charset="-78"/>
              </a:rPr>
              <a:t>                                        کافی ،جلد 2،ص83،ح3 </a:t>
            </a:r>
            <a:endParaRPr lang="en-US" dirty="0">
              <a:cs typeface="B Yas" panose="00000400000000000000" pitchFamily="2" charset="-78"/>
            </a:endParaRPr>
          </a:p>
        </p:txBody>
      </p:sp>
    </p:spTree>
    <p:extLst>
      <p:ext uri="{BB962C8B-B14F-4D97-AF65-F5344CB8AC3E}">
        <p14:creationId xmlns:p14="http://schemas.microsoft.com/office/powerpoint/2010/main" xmlns="" val="21397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7"/>
          <p:cNvPicPr>
            <a:picLocks noChangeAspect="1" noChangeArrowheads="1"/>
          </p:cNvPicPr>
          <p:nvPr/>
        </p:nvPicPr>
        <p:blipFill>
          <a:blip r:embed="rId2">
            <a:extLst>
              <a:ext uri="{28A0092B-C50C-407E-A947-70E740481C1C}">
                <a14:useLocalDpi xmlns:a14="http://schemas.microsoft.com/office/drawing/2010/main" xmlns="" val="0"/>
              </a:ext>
            </a:extLst>
          </a:blip>
          <a:srcRect t="32756"/>
          <a:stretch>
            <a:fillRect/>
          </a:stretch>
        </p:blipFill>
        <p:spPr bwMode="auto">
          <a:xfrm>
            <a:off x="2135189" y="1700214"/>
            <a:ext cx="7921625" cy="446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4" name="Rectangle 2"/>
          <p:cNvSpPr>
            <a:spLocks noGrp="1" noChangeArrowheads="1"/>
          </p:cNvSpPr>
          <p:nvPr>
            <p:ph type="title"/>
          </p:nvPr>
        </p:nvSpPr>
        <p:spPr>
          <a:effectLst>
            <a:outerShdw dist="35921" dir="2700000" algn="ctr" rotWithShape="0">
              <a:schemeClr val="accent2"/>
            </a:outerShdw>
          </a:effectLst>
        </p:spPr>
        <p:txBody>
          <a:bodyPr rtlCol="1">
            <a:normAutofit/>
          </a:bodyPr>
          <a:lstStyle/>
          <a:p>
            <a:pPr algn="ctr">
              <a:defRPr/>
            </a:pPr>
            <a:r>
              <a:rPr lang="fa-IR" dirty="0" smtClean="0">
                <a:cs typeface="B Titr" pitchFamily="2" charset="-78"/>
              </a:rPr>
              <a:t>راهکار</a:t>
            </a:r>
            <a:endParaRPr lang="en-US" dirty="0" smtClean="0">
              <a:cs typeface="B Titr" pitchFamily="2" charset="-78"/>
            </a:endParaRPr>
          </a:p>
        </p:txBody>
      </p:sp>
      <p:sp>
        <p:nvSpPr>
          <p:cNvPr id="62468" name="Rectangle 3"/>
          <p:cNvSpPr>
            <a:spLocks noGrp="1" noChangeArrowheads="1"/>
          </p:cNvSpPr>
          <p:nvPr>
            <p:ph idx="1"/>
          </p:nvPr>
        </p:nvSpPr>
        <p:spPr/>
        <p:txBody>
          <a:bodyPr/>
          <a:lstStyle/>
          <a:p>
            <a:pPr algn="ctr">
              <a:buFont typeface="Wingdings" panose="05000000000000000000" pitchFamily="2" charset="2"/>
              <a:buNone/>
            </a:pPr>
            <a:r>
              <a:rPr lang="fa-IR" sz="3400" b="1" dirty="0"/>
              <a:t>ما مي توانيم </a:t>
            </a:r>
            <a:endParaRPr lang="en-US" sz="3400" b="1" dirty="0"/>
          </a:p>
          <a:p>
            <a:pPr algn="ctr">
              <a:buFont typeface="Wingdings" panose="05000000000000000000" pitchFamily="2" charset="2"/>
              <a:buNone/>
            </a:pPr>
            <a:r>
              <a:rPr lang="en-US" sz="3400" b="1" dirty="0"/>
              <a:t> </a:t>
            </a:r>
            <a:endParaRPr lang="fa-IR" sz="3400" b="1" dirty="0"/>
          </a:p>
          <a:p>
            <a:pPr algn="ctr">
              <a:buFont typeface="Wingdings" panose="05000000000000000000" pitchFamily="2" charset="2"/>
              <a:buNone/>
            </a:pPr>
            <a:r>
              <a:rPr lang="fa-IR" sz="3800" b="1" dirty="0">
                <a:solidFill>
                  <a:srgbClr val="000066"/>
                </a:solidFill>
                <a:cs typeface="B Roya" panose="00000400000000000000" pitchFamily="2" charset="-78"/>
              </a:rPr>
              <a:t>با شمارش نيازها </a:t>
            </a:r>
          </a:p>
          <a:p>
            <a:pPr algn="ctr">
              <a:buFont typeface="Wingdings" panose="05000000000000000000" pitchFamily="2" charset="2"/>
              <a:buNone/>
            </a:pPr>
            <a:r>
              <a:rPr lang="fa-IR" sz="3800" b="1" dirty="0">
                <a:solidFill>
                  <a:srgbClr val="000066"/>
                </a:solidFill>
                <a:cs typeface="B Roya" panose="00000400000000000000" pitchFamily="2" charset="-78"/>
              </a:rPr>
              <a:t> با مطالعه دعاها</a:t>
            </a:r>
          </a:p>
          <a:p>
            <a:pPr algn="ctr">
              <a:buFont typeface="Wingdings" panose="05000000000000000000" pitchFamily="2" charset="2"/>
              <a:buNone/>
            </a:pPr>
            <a:endParaRPr lang="fa-IR" sz="3800" b="1" dirty="0">
              <a:solidFill>
                <a:srgbClr val="000066"/>
              </a:solidFill>
              <a:cs typeface="B Roya" panose="00000400000000000000" pitchFamily="2" charset="-78"/>
            </a:endParaRPr>
          </a:p>
          <a:p>
            <a:pPr algn="ctr">
              <a:buFont typeface="Wingdings" panose="05000000000000000000" pitchFamily="2" charset="2"/>
              <a:buNone/>
            </a:pPr>
            <a:r>
              <a:rPr lang="fa-IR" b="1" dirty="0" smtClean="0">
                <a:solidFill>
                  <a:srgbClr val="FF0000"/>
                </a:solidFill>
              </a:rPr>
              <a:t>احساس نيازخواهي در پيشگاه خدا را تقويت كنيم</a:t>
            </a:r>
            <a:endParaRPr lang="en-US" b="1" dirty="0" smtClean="0">
              <a:solidFill>
                <a:srgbClr val="FF0000"/>
              </a:solidFill>
            </a:endParaRPr>
          </a:p>
        </p:txBody>
      </p:sp>
    </p:spTree>
    <p:extLst>
      <p:ext uri="{BB962C8B-B14F-4D97-AF65-F5344CB8AC3E}">
        <p14:creationId xmlns:p14="http://schemas.microsoft.com/office/powerpoint/2010/main" xmlns="" val="1749826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65125"/>
            <a:ext cx="12192000" cy="6492875"/>
          </a:xfrm>
          <a:prstGeom prst="rect">
            <a:avLst/>
          </a:prstGeom>
        </p:spPr>
      </p:pic>
    </p:spTree>
    <p:extLst>
      <p:ext uri="{BB962C8B-B14F-4D97-AF65-F5344CB8AC3E}">
        <p14:creationId xmlns:p14="http://schemas.microsoft.com/office/powerpoint/2010/main" xmlns="" val="3855734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fa-IR" sz="6600" b="1" dirty="0" smtClean="0">
                <a:solidFill>
                  <a:srgbClr val="CC0099"/>
                </a:solidFill>
                <a:cs typeface="B Homa" panose="00000400000000000000" pitchFamily="2" charset="-78"/>
              </a:rPr>
              <a:t>زیبائی شناختی در بعد آثار و کارکرد</a:t>
            </a:r>
            <a:endParaRPr lang="en-US" sz="6600" b="1" dirty="0">
              <a:solidFill>
                <a:srgbClr val="CC0099"/>
              </a:solidFill>
              <a:cs typeface="B Homa" panose="00000400000000000000" pitchFamily="2" charset="-78"/>
            </a:endParaRPr>
          </a:p>
        </p:txBody>
      </p:sp>
    </p:spTree>
    <p:extLst>
      <p:ext uri="{BB962C8B-B14F-4D97-AF65-F5344CB8AC3E}">
        <p14:creationId xmlns:p14="http://schemas.microsoft.com/office/powerpoint/2010/main" xmlns="" val="37000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7200" b="1" i="1" dirty="0" smtClean="0">
                <a:solidFill>
                  <a:srgbClr val="CC0099"/>
                </a:solidFill>
                <a:cs typeface="B Yas" panose="00000400000000000000" pitchFamily="2" charset="-78"/>
              </a:rPr>
              <a:t>1)کارکردهای معرفت شناختی</a:t>
            </a:r>
            <a:endParaRPr lang="en-US" sz="7200" b="1" i="1" dirty="0">
              <a:solidFill>
                <a:srgbClr val="CC0099"/>
              </a:solidFill>
              <a:cs typeface="B Yas" panose="00000400000000000000" pitchFamily="2" charset="-78"/>
            </a:endParaRPr>
          </a:p>
        </p:txBody>
      </p:sp>
      <p:sp>
        <p:nvSpPr>
          <p:cNvPr id="3" name="Content Placeholder 2"/>
          <p:cNvSpPr>
            <a:spLocks noGrp="1"/>
          </p:cNvSpPr>
          <p:nvPr>
            <p:ph idx="1"/>
          </p:nvPr>
        </p:nvSpPr>
        <p:spPr>
          <a:xfrm>
            <a:off x="84221" y="1825625"/>
            <a:ext cx="11971421" cy="4351338"/>
          </a:xfrm>
        </p:spPr>
        <p:txBody>
          <a:bodyPr>
            <a:normAutofit/>
          </a:bodyPr>
          <a:lstStyle/>
          <a:p>
            <a:pPr marL="0" indent="0" algn="ctr">
              <a:buNone/>
            </a:pPr>
            <a:r>
              <a:rPr lang="fa-IR" sz="4000" b="1" smtClean="0">
                <a:solidFill>
                  <a:srgbClr val="006600"/>
                </a:solidFill>
              </a:rPr>
              <a:t>وکذالک نُری ابراهیمَ </a:t>
            </a:r>
            <a:r>
              <a:rPr lang="fa-IR" sz="4000" b="1" dirty="0" smtClean="0">
                <a:solidFill>
                  <a:srgbClr val="006600"/>
                </a:solidFill>
              </a:rPr>
              <a:t>ملکوتَ السَّماوات و الأرض لیکون مع المُوقنین  </a:t>
            </a:r>
          </a:p>
          <a:p>
            <a:pPr marL="0" indent="0" algn="ctr">
              <a:buNone/>
            </a:pPr>
            <a:r>
              <a:rPr lang="fa-IR" sz="3200" b="1" dirty="0" smtClean="0">
                <a:solidFill>
                  <a:srgbClr val="0070C0"/>
                </a:solidFill>
                <a:cs typeface="B Yas" panose="00000400000000000000" pitchFamily="2" charset="-78"/>
              </a:rPr>
              <a:t>ما باطن عالم و درون جهان را به ابراهیم نشان دادیم تا به مقام شامخ یقین رسید.</a:t>
            </a:r>
          </a:p>
          <a:p>
            <a:pPr marL="0" indent="0">
              <a:buNone/>
            </a:pPr>
            <a:r>
              <a:rPr lang="fa-IR" sz="3200" b="1" dirty="0" smtClean="0">
                <a:solidFill>
                  <a:schemeClr val="bg2">
                    <a:lumMod val="10000"/>
                  </a:schemeClr>
                </a:solidFill>
              </a:rPr>
              <a:t>انعام آیه 75</a:t>
            </a:r>
          </a:p>
          <a:p>
            <a:pPr marL="0" indent="0" algn="ctr" rtl="1">
              <a:buNone/>
            </a:pPr>
            <a:r>
              <a:rPr lang="fa-IR" sz="3200" b="1" dirty="0" smtClean="0">
                <a:solidFill>
                  <a:srgbClr val="006600"/>
                </a:solidFill>
              </a:rPr>
              <a:t> </a:t>
            </a:r>
            <a:endParaRPr lang="en-US" sz="3200" b="1" dirty="0">
              <a:solidFill>
                <a:srgbClr val="006600"/>
              </a:solidFill>
            </a:endParaRPr>
          </a:p>
        </p:txBody>
      </p:sp>
    </p:spTree>
    <p:extLst>
      <p:ext uri="{BB962C8B-B14F-4D97-AF65-F5344CB8AC3E}">
        <p14:creationId xmlns:p14="http://schemas.microsoft.com/office/powerpoint/2010/main" xmlns="" val="27842711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25625"/>
            <a:ext cx="11353800" cy="4351338"/>
          </a:xfrm>
        </p:spPr>
        <p:txBody>
          <a:bodyPr>
            <a:normAutofit/>
          </a:bodyPr>
          <a:lstStyle/>
          <a:p>
            <a:pPr marL="0" indent="0" algn="r" rtl="1">
              <a:buNone/>
            </a:pPr>
            <a:r>
              <a:rPr lang="fa-IR" sz="4800" dirty="0">
                <a:solidFill>
                  <a:srgbClr val="00B050"/>
                </a:solidFill>
                <a:latin typeface="Noto Naskh Arabic UI"/>
                <a:cs typeface="B Davat" panose="00000400000000000000" pitchFamily="2" charset="-78"/>
              </a:rPr>
              <a:t>امام صادق (ع) </a:t>
            </a:r>
            <a:r>
              <a:rPr lang="fa-IR" sz="4800" dirty="0" smtClean="0">
                <a:solidFill>
                  <a:srgbClr val="00B050"/>
                </a:solidFill>
                <a:latin typeface="Noto Naskh Arabic UI"/>
                <a:cs typeface="B Davat" panose="00000400000000000000" pitchFamily="2" charset="-78"/>
              </a:rPr>
              <a:t>فرمودند</a:t>
            </a:r>
            <a:r>
              <a:rPr lang="fa-IR" sz="4800" dirty="0">
                <a:solidFill>
                  <a:srgbClr val="00B050"/>
                </a:solidFill>
                <a:latin typeface="Noto Naskh Arabic UI"/>
                <a:cs typeface="B Davat" panose="00000400000000000000" pitchFamily="2" charset="-78"/>
              </a:rPr>
              <a:t>: </a:t>
            </a:r>
            <a:endParaRPr lang="fa-IR" sz="4800" dirty="0" smtClean="0">
              <a:solidFill>
                <a:srgbClr val="00B050"/>
              </a:solidFill>
              <a:latin typeface="Noto Naskh Arabic UI"/>
              <a:cs typeface="B Davat" panose="00000400000000000000" pitchFamily="2" charset="-78"/>
            </a:endParaRPr>
          </a:p>
          <a:p>
            <a:pPr marL="0" indent="0" algn="r" rtl="1">
              <a:buNone/>
            </a:pPr>
            <a:r>
              <a:rPr lang="fa-IR" sz="3200" dirty="0" smtClean="0">
                <a:solidFill>
                  <a:srgbClr val="00B050"/>
                </a:solidFill>
                <a:latin typeface="Noto Naskh Arabic UI"/>
                <a:cs typeface="B Davat" panose="00000400000000000000" pitchFamily="2" charset="-78"/>
              </a:rPr>
              <a:t>«</a:t>
            </a:r>
            <a:r>
              <a:rPr lang="fa-IR" sz="3200" dirty="0">
                <a:solidFill>
                  <a:srgbClr val="00B050"/>
                </a:solidFill>
                <a:latin typeface="Noto Naskh Arabic UI"/>
                <a:cs typeface="B Davat" panose="00000400000000000000" pitchFamily="2" charset="-78"/>
              </a:rPr>
              <a:t>العامل </a:t>
            </a:r>
            <a:r>
              <a:rPr lang="fa-IR" sz="3200" b="1" dirty="0">
                <a:solidFill>
                  <a:srgbClr val="00B050"/>
                </a:solidFill>
                <a:latin typeface="Noto Naskh Arabic UI"/>
                <a:cs typeface="B Davat" panose="00000400000000000000" pitchFamily="2" charset="-78"/>
              </a:rPr>
              <a:t>علي غير</a:t>
            </a:r>
            <a:r>
              <a:rPr lang="fa-IR" sz="3200" dirty="0">
                <a:solidFill>
                  <a:srgbClr val="00B050"/>
                </a:solidFill>
                <a:latin typeface="Noto Naskh Arabic UI"/>
                <a:cs typeface="B Davat" panose="00000400000000000000" pitchFamily="2" charset="-78"/>
              </a:rPr>
              <a:t> بصيره کالسائر </a:t>
            </a:r>
            <a:r>
              <a:rPr lang="fa-IR" sz="3200" b="1" dirty="0">
                <a:solidFill>
                  <a:srgbClr val="00B050"/>
                </a:solidFill>
                <a:latin typeface="Noto Naskh Arabic UI"/>
                <a:cs typeface="B Davat" panose="00000400000000000000" pitchFamily="2" charset="-78"/>
              </a:rPr>
              <a:t>علي غير</a:t>
            </a:r>
            <a:r>
              <a:rPr lang="fa-IR" sz="3200" dirty="0">
                <a:solidFill>
                  <a:srgbClr val="00B050"/>
                </a:solidFill>
                <a:latin typeface="Noto Naskh Arabic UI"/>
                <a:cs typeface="B Davat" panose="00000400000000000000" pitchFamily="2" charset="-78"/>
              </a:rPr>
              <a:t> الطريق و لا يزيده سرعه السير </a:t>
            </a:r>
            <a:r>
              <a:rPr lang="fa-IR" sz="3200" b="1" dirty="0">
                <a:solidFill>
                  <a:srgbClr val="00B050"/>
                </a:solidFill>
                <a:latin typeface="Noto Naskh Arabic UI"/>
                <a:cs typeface="B Davat" panose="00000400000000000000" pitchFamily="2" charset="-78"/>
              </a:rPr>
              <a:t>من</a:t>
            </a:r>
            <a:r>
              <a:rPr lang="fa-IR" sz="3200" dirty="0">
                <a:solidFill>
                  <a:srgbClr val="00B050"/>
                </a:solidFill>
                <a:latin typeface="Noto Naskh Arabic UI"/>
                <a:cs typeface="B Davat" panose="00000400000000000000" pitchFamily="2" charset="-78"/>
              </a:rPr>
              <a:t>الطريق الا بعدا</a:t>
            </a:r>
            <a:r>
              <a:rPr lang="fa-IR" sz="3200" dirty="0" smtClean="0">
                <a:solidFill>
                  <a:srgbClr val="00B050"/>
                </a:solidFill>
                <a:latin typeface="Noto Naskh Arabic UI"/>
                <a:cs typeface="B Davat" panose="00000400000000000000" pitchFamily="2" charset="-78"/>
              </a:rPr>
              <a:t>»،</a:t>
            </a:r>
          </a:p>
          <a:p>
            <a:pPr marL="0" indent="0" algn="ctr" rtl="1">
              <a:buNone/>
            </a:pPr>
            <a:r>
              <a:rPr lang="fa-IR" sz="3200" dirty="0">
                <a:solidFill>
                  <a:srgbClr val="C00000"/>
                </a:solidFill>
                <a:latin typeface="Tahoma" panose="020B0604030504040204" pitchFamily="34" charset="0"/>
                <a:cs typeface="B Davat" panose="00000400000000000000" pitchFamily="2" charset="-78"/>
              </a:rPr>
              <a:t>عمل کننده‏ي غير بصير و نا آگاه و جاهل مثل سير کننده در غير راه است (و بيراهه مي‏رود) و عمل بدون علم سرعتي نمي‏افزايد مگر دوري از مسير و راه را</a:t>
            </a:r>
            <a:r>
              <a:rPr lang="fa-IR" sz="3200" dirty="0" smtClean="0">
                <a:solidFill>
                  <a:srgbClr val="C00000"/>
                </a:solidFill>
                <a:latin typeface="Tahoma" panose="020B0604030504040204" pitchFamily="34" charset="0"/>
                <a:cs typeface="B Davat" panose="00000400000000000000" pitchFamily="2" charset="-78"/>
              </a:rPr>
              <a:t>.</a:t>
            </a:r>
          </a:p>
          <a:p>
            <a:pPr marL="0" indent="0" rtl="1">
              <a:buNone/>
            </a:pPr>
            <a:r>
              <a:rPr lang="fa-IR" sz="4000" b="1" dirty="0" smtClean="0">
                <a:solidFill>
                  <a:schemeClr val="tx1">
                    <a:lumMod val="95000"/>
                    <a:lumOff val="5000"/>
                  </a:schemeClr>
                </a:solidFill>
                <a:cs typeface="B Davat" panose="00000400000000000000" pitchFamily="2" charset="-78"/>
              </a:rPr>
              <a:t>بحارالانوار، </a:t>
            </a:r>
            <a:r>
              <a:rPr lang="fa-IR" sz="4000" b="1" dirty="0">
                <a:solidFill>
                  <a:schemeClr val="tx1">
                    <a:lumMod val="95000"/>
                    <a:lumOff val="5000"/>
                  </a:schemeClr>
                </a:solidFill>
                <a:cs typeface="B Davat" panose="00000400000000000000" pitchFamily="2" charset="-78"/>
              </a:rPr>
              <a:t>جلد 1، صفحه‏ي 206</a:t>
            </a:r>
            <a:endParaRPr lang="en-US" sz="4000" b="1" dirty="0">
              <a:solidFill>
                <a:schemeClr val="tx1">
                  <a:lumMod val="95000"/>
                  <a:lumOff val="5000"/>
                </a:schemeClr>
              </a:solidFill>
              <a:cs typeface="B Davat" panose="00000400000000000000" pitchFamily="2" charset="-78"/>
            </a:endParaRPr>
          </a:p>
        </p:txBody>
      </p:sp>
    </p:spTree>
    <p:extLst>
      <p:ext uri="{BB962C8B-B14F-4D97-AF65-F5344CB8AC3E}">
        <p14:creationId xmlns:p14="http://schemas.microsoft.com/office/powerpoint/2010/main" xmlns="" val="361073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25625"/>
            <a:ext cx="12062564" cy="4351338"/>
          </a:xfrm>
        </p:spPr>
        <p:txBody>
          <a:bodyPr>
            <a:normAutofit/>
          </a:bodyPr>
          <a:lstStyle/>
          <a:p>
            <a:pPr marL="0" indent="0" algn="r" rtl="1">
              <a:buNone/>
            </a:pPr>
            <a:r>
              <a:rPr lang="fa-IR" sz="4000" b="1" dirty="0">
                <a:solidFill>
                  <a:schemeClr val="accent6">
                    <a:lumMod val="50000"/>
                  </a:schemeClr>
                </a:solidFill>
              </a:rPr>
              <a:t>امام على عليه السلام </a:t>
            </a:r>
            <a:r>
              <a:rPr lang="fa-IR" sz="4000" b="1" dirty="0" smtClean="0">
                <a:solidFill>
                  <a:schemeClr val="accent6">
                    <a:lumMod val="50000"/>
                  </a:schemeClr>
                </a:solidFill>
              </a:rPr>
              <a:t>:</a:t>
            </a:r>
          </a:p>
          <a:p>
            <a:pPr marL="0" indent="0" algn="r" rtl="1">
              <a:buNone/>
            </a:pPr>
            <a:r>
              <a:rPr lang="fa-IR" sz="4000" b="1" dirty="0" smtClean="0">
                <a:solidFill>
                  <a:schemeClr val="accent6">
                    <a:lumMod val="50000"/>
                  </a:schemeClr>
                </a:solidFill>
              </a:rPr>
              <a:t> </a:t>
            </a:r>
            <a:r>
              <a:rPr lang="fa-IR" sz="4800" b="1" dirty="0">
                <a:solidFill>
                  <a:schemeClr val="accent6">
                    <a:lumMod val="50000"/>
                  </a:schemeClr>
                </a:solidFill>
              </a:rPr>
              <a:t>يا كُمَيلُ ما مِن حَرَكَةٍ إلاّ و أنتَ مُحتاجٌ فيها إلى مَعرِفَةٍ ؛ </a:t>
            </a:r>
            <a:endParaRPr lang="fa-IR" sz="4000" b="1" dirty="0" smtClean="0">
              <a:solidFill>
                <a:schemeClr val="accent6">
                  <a:lumMod val="50000"/>
                </a:schemeClr>
              </a:solidFill>
            </a:endParaRPr>
          </a:p>
          <a:p>
            <a:pPr marL="0" indent="0" algn="ctr" rtl="1">
              <a:buNone/>
            </a:pPr>
            <a:r>
              <a:rPr lang="fa-IR" sz="4400" b="1" dirty="0" smtClean="0">
                <a:solidFill>
                  <a:srgbClr val="C00000"/>
                </a:solidFill>
                <a:cs typeface="B Davat" panose="00000400000000000000" pitchFamily="2" charset="-78"/>
              </a:rPr>
              <a:t>اى </a:t>
            </a:r>
            <a:r>
              <a:rPr lang="fa-IR" sz="4400" b="1" dirty="0">
                <a:solidFill>
                  <a:srgbClr val="C00000"/>
                </a:solidFill>
                <a:cs typeface="B Davat" panose="00000400000000000000" pitchFamily="2" charset="-78"/>
              </a:rPr>
              <a:t>كميل! هيچ كارى نيست مگر اين كه تو در آن نيازمند شناخت هستى </a:t>
            </a:r>
            <a:r>
              <a:rPr lang="fa-IR" sz="4400" b="1" dirty="0" smtClean="0">
                <a:solidFill>
                  <a:srgbClr val="C00000"/>
                </a:solidFill>
                <a:cs typeface="B Davat" panose="00000400000000000000" pitchFamily="2" charset="-78"/>
              </a:rPr>
              <a:t>.</a:t>
            </a:r>
          </a:p>
          <a:p>
            <a:pPr marL="0" indent="0" rtl="1">
              <a:buNone/>
            </a:pPr>
            <a:r>
              <a:rPr lang="fa-IR" sz="4000" b="1" dirty="0" smtClean="0">
                <a:solidFill>
                  <a:schemeClr val="accent6">
                    <a:lumMod val="50000"/>
                  </a:schemeClr>
                </a:solidFill>
              </a:rPr>
              <a:t>تحف العقول ص571</a:t>
            </a:r>
            <a:endParaRPr lang="en-US" sz="4000" b="1" dirty="0">
              <a:solidFill>
                <a:schemeClr val="accent6">
                  <a:lumMod val="50000"/>
                </a:schemeClr>
              </a:solidFill>
            </a:endParaRPr>
          </a:p>
        </p:txBody>
      </p:sp>
    </p:spTree>
    <p:extLst>
      <p:ext uri="{BB962C8B-B14F-4D97-AF65-F5344CB8AC3E}">
        <p14:creationId xmlns:p14="http://schemas.microsoft.com/office/powerpoint/2010/main" xmlns="" val="302314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25625"/>
            <a:ext cx="11353800" cy="4351338"/>
          </a:xfrm>
        </p:spPr>
        <p:txBody>
          <a:bodyPr>
            <a:normAutofit fontScale="92500" lnSpcReduction="10000"/>
          </a:bodyPr>
          <a:lstStyle/>
          <a:p>
            <a:pPr marL="0" indent="0" algn="r" rtl="1">
              <a:buNone/>
            </a:pPr>
            <a:r>
              <a:rPr lang="fa-IR" sz="8000" b="1" dirty="0">
                <a:solidFill>
                  <a:srgbClr val="00B050"/>
                </a:solidFill>
                <a:cs typeface="B Compset" panose="00000400000000000000" pitchFamily="2" charset="-78"/>
              </a:rPr>
              <a:t>امام </a:t>
            </a:r>
            <a:r>
              <a:rPr lang="fa-IR" sz="8000" b="1" dirty="0" smtClean="0">
                <a:solidFill>
                  <a:srgbClr val="00B050"/>
                </a:solidFill>
                <a:cs typeface="B Compset" panose="00000400000000000000" pitchFamily="2" charset="-78"/>
              </a:rPr>
              <a:t>رضا(ع) </a:t>
            </a:r>
            <a:r>
              <a:rPr lang="en-US" sz="8000" b="1" dirty="0" smtClean="0">
                <a:solidFill>
                  <a:srgbClr val="00B050"/>
                </a:solidFill>
                <a:cs typeface="B Compset" panose="00000400000000000000" pitchFamily="2" charset="-78"/>
              </a:rPr>
              <a:t>:</a:t>
            </a:r>
            <a:endParaRPr lang="en-US" sz="8000" b="1" dirty="0">
              <a:solidFill>
                <a:srgbClr val="00B050"/>
              </a:solidFill>
              <a:cs typeface="B Compset" panose="00000400000000000000" pitchFamily="2" charset="-78"/>
            </a:endParaRPr>
          </a:p>
          <a:p>
            <a:pPr marL="0" indent="0" algn="r" rtl="1">
              <a:buNone/>
            </a:pPr>
            <a:r>
              <a:rPr lang="en-US" sz="4000" b="1" dirty="0" smtClean="0">
                <a:solidFill>
                  <a:srgbClr val="0070C0"/>
                </a:solidFill>
                <a:cs typeface="B Compset" panose="00000400000000000000" pitchFamily="2" charset="-78"/>
              </a:rPr>
              <a:t>                           </a:t>
            </a:r>
            <a:r>
              <a:rPr lang="fa-IR" sz="6600" b="1" dirty="0" smtClean="0">
                <a:solidFill>
                  <a:srgbClr val="C00000"/>
                </a:solidFill>
                <a:cs typeface="B Compset" panose="00000400000000000000" pitchFamily="2" charset="-78"/>
              </a:rPr>
              <a:t>رحم </a:t>
            </a:r>
            <a:r>
              <a:rPr lang="fa-IR" sz="6600" b="1" dirty="0">
                <a:solidFill>
                  <a:srgbClr val="C00000"/>
                </a:solidFill>
                <a:cs typeface="B Compset" panose="00000400000000000000" pitchFamily="2" charset="-78"/>
              </a:rPr>
              <a:t>اللّه عبدا أحيى </a:t>
            </a:r>
            <a:r>
              <a:rPr lang="fa-IR" sz="6600" b="1" dirty="0" smtClean="0">
                <a:solidFill>
                  <a:srgbClr val="C00000"/>
                </a:solidFill>
                <a:cs typeface="B Compset" panose="00000400000000000000" pitchFamily="2" charset="-78"/>
              </a:rPr>
              <a:t>أمرنا</a:t>
            </a:r>
            <a:endParaRPr lang="en-US" sz="6600" b="1" dirty="0" smtClean="0">
              <a:solidFill>
                <a:srgbClr val="C00000"/>
              </a:solidFill>
              <a:cs typeface="B Compset" panose="00000400000000000000" pitchFamily="2" charset="-78"/>
            </a:endParaRPr>
          </a:p>
          <a:p>
            <a:pPr marL="0" indent="0" algn="r" rtl="1">
              <a:buNone/>
            </a:pPr>
            <a:r>
              <a:rPr lang="fa-IR" sz="4000" b="1" dirty="0" smtClean="0">
                <a:solidFill>
                  <a:srgbClr val="0070C0"/>
                </a:solidFill>
                <a:cs typeface="B Compset" panose="00000400000000000000" pitchFamily="2" charset="-78"/>
              </a:rPr>
              <a:t> </a:t>
            </a:r>
            <a:r>
              <a:rPr lang="fa-IR" sz="4000" b="1" dirty="0">
                <a:solidFill>
                  <a:srgbClr val="0070C0"/>
                </a:solidFill>
                <a:cs typeface="B Compset" panose="00000400000000000000" pitchFamily="2" charset="-78"/>
              </a:rPr>
              <a:t>فقيل له: و كيف يحيي أمركم</a:t>
            </a:r>
            <a:r>
              <a:rPr lang="fa-IR" sz="4000" b="1" dirty="0" smtClean="0">
                <a:solidFill>
                  <a:srgbClr val="0070C0"/>
                </a:solidFill>
                <a:cs typeface="B Compset" panose="00000400000000000000" pitchFamily="2" charset="-78"/>
              </a:rPr>
              <a:t>؟</a:t>
            </a:r>
            <a:endParaRPr lang="en-US" sz="4000" b="1" dirty="0" smtClean="0">
              <a:solidFill>
                <a:srgbClr val="0070C0"/>
              </a:solidFill>
              <a:cs typeface="B Compset" panose="00000400000000000000" pitchFamily="2" charset="-78"/>
            </a:endParaRPr>
          </a:p>
          <a:p>
            <a:pPr marL="0" indent="0" algn="r" rtl="1">
              <a:buNone/>
            </a:pPr>
            <a:r>
              <a:rPr lang="fa-IR" sz="4000" b="1" dirty="0" smtClean="0">
                <a:solidFill>
                  <a:srgbClr val="C00000"/>
                </a:solidFill>
                <a:cs typeface="B Compset" panose="00000400000000000000" pitchFamily="2" charset="-78"/>
              </a:rPr>
              <a:t> </a:t>
            </a:r>
            <a:r>
              <a:rPr lang="fa-IR" sz="4000" b="1" dirty="0">
                <a:solidFill>
                  <a:srgbClr val="C00000"/>
                </a:solidFill>
                <a:cs typeface="B Compset" panose="00000400000000000000" pitchFamily="2" charset="-78"/>
              </a:rPr>
              <a:t>قال: </a:t>
            </a:r>
            <a:endParaRPr lang="en-US" sz="4000" b="1" dirty="0" smtClean="0">
              <a:solidFill>
                <a:srgbClr val="C00000"/>
              </a:solidFill>
              <a:cs typeface="B Compset" panose="00000400000000000000" pitchFamily="2" charset="-78"/>
            </a:endParaRPr>
          </a:p>
          <a:p>
            <a:pPr marL="0" indent="0" algn="r" rtl="1">
              <a:buNone/>
            </a:pPr>
            <a:r>
              <a:rPr lang="fa-IR" sz="4000" b="1" dirty="0" smtClean="0">
                <a:solidFill>
                  <a:srgbClr val="C00000"/>
                </a:solidFill>
                <a:cs typeface="B Compset" panose="00000400000000000000" pitchFamily="2" charset="-78"/>
              </a:rPr>
              <a:t>يتعلّم </a:t>
            </a:r>
            <a:r>
              <a:rPr lang="fa-IR" sz="4000" b="1" dirty="0">
                <a:solidFill>
                  <a:srgbClr val="C00000"/>
                </a:solidFill>
                <a:cs typeface="B Compset" panose="00000400000000000000" pitchFamily="2" charset="-78"/>
              </a:rPr>
              <a:t>علومنا و يعلّمها الناس، فانّ النّاس لو علموا محاسن كلامنا </a:t>
            </a:r>
            <a:r>
              <a:rPr lang="fa-IR" sz="4000" b="1" dirty="0" smtClean="0">
                <a:solidFill>
                  <a:srgbClr val="C00000"/>
                </a:solidFill>
                <a:cs typeface="B Compset" panose="00000400000000000000" pitchFamily="2" charset="-78"/>
              </a:rPr>
              <a:t>لاتّبعونا .</a:t>
            </a:r>
          </a:p>
          <a:p>
            <a:pPr marL="0" indent="0" rtl="1">
              <a:buNone/>
            </a:pPr>
            <a:r>
              <a:rPr lang="fa-IR" sz="4000" dirty="0" smtClean="0">
                <a:solidFill>
                  <a:schemeClr val="tx1">
                    <a:lumMod val="95000"/>
                    <a:lumOff val="5000"/>
                  </a:schemeClr>
                </a:solidFill>
                <a:latin typeface="Tahoma" panose="020B0604030504040204" pitchFamily="34" charset="0"/>
                <a:cs typeface="B Davat" panose="00000400000000000000" pitchFamily="2" charset="-78"/>
              </a:rPr>
              <a:t>نوادر </a:t>
            </a:r>
            <a:r>
              <a:rPr lang="fa-IR" sz="4000" dirty="0">
                <a:solidFill>
                  <a:schemeClr val="tx1">
                    <a:lumMod val="95000"/>
                    <a:lumOff val="5000"/>
                  </a:schemeClr>
                </a:solidFill>
                <a:latin typeface="Tahoma" panose="020B0604030504040204" pitchFamily="34" charset="0"/>
                <a:cs typeface="B Davat" panose="00000400000000000000" pitchFamily="2" charset="-78"/>
              </a:rPr>
              <a:t>الأخبار فیما یتعلق بأصول الدین , ج </a:t>
            </a:r>
            <a:r>
              <a:rPr lang="fa-IR" sz="2400" dirty="0">
                <a:solidFill>
                  <a:schemeClr val="tx1">
                    <a:lumMod val="95000"/>
                    <a:lumOff val="5000"/>
                  </a:schemeClr>
                </a:solidFill>
                <a:latin typeface="FarsiNumber"/>
                <a:cs typeface="B Davat" panose="00000400000000000000" pitchFamily="2" charset="-78"/>
              </a:rPr>
              <a:t>1</a:t>
            </a:r>
            <a:r>
              <a:rPr lang="fa-IR" sz="4000" dirty="0">
                <a:solidFill>
                  <a:schemeClr val="tx1">
                    <a:lumMod val="95000"/>
                    <a:lumOff val="5000"/>
                  </a:schemeClr>
                </a:solidFill>
                <a:latin typeface="Tahoma" panose="020B0604030504040204" pitchFamily="34" charset="0"/>
                <a:cs typeface="B Davat" panose="00000400000000000000" pitchFamily="2" charset="-78"/>
              </a:rPr>
              <a:t> , ص </a:t>
            </a:r>
            <a:r>
              <a:rPr lang="fa-IR" sz="2400" dirty="0">
                <a:solidFill>
                  <a:schemeClr val="tx1">
                    <a:lumMod val="95000"/>
                    <a:lumOff val="5000"/>
                  </a:schemeClr>
                </a:solidFill>
                <a:latin typeface="FarsiNumber"/>
                <a:cs typeface="B Davat" panose="00000400000000000000" pitchFamily="2" charset="-78"/>
              </a:rPr>
              <a:t>18</a:t>
            </a:r>
            <a:endParaRPr lang="en-US" sz="4000" b="1" dirty="0">
              <a:solidFill>
                <a:schemeClr val="tx1">
                  <a:lumMod val="95000"/>
                  <a:lumOff val="5000"/>
                </a:schemeClr>
              </a:solidFill>
              <a:cs typeface="B Davat" panose="00000400000000000000" pitchFamily="2" charset="-78"/>
            </a:endParaRPr>
          </a:p>
        </p:txBody>
      </p:sp>
    </p:spTree>
    <p:extLst>
      <p:ext uri="{BB962C8B-B14F-4D97-AF65-F5344CB8AC3E}">
        <p14:creationId xmlns:p14="http://schemas.microsoft.com/office/powerpoint/2010/main" xmlns="" val="648037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fa-IR" sz="5400" b="1" dirty="0">
                <a:solidFill>
                  <a:srgbClr val="0000FF"/>
                </a:solidFill>
                <a:latin typeface="Tahoma" panose="020B0604030504040204" pitchFamily="34" charset="0"/>
                <a:cs typeface="B Titr" panose="00000700000000000000" pitchFamily="2" charset="-78"/>
              </a:rPr>
              <a:t>آزمودم </a:t>
            </a:r>
            <a:r>
              <a:rPr lang="fa-IR" sz="5400" b="1" dirty="0">
                <a:solidFill>
                  <a:srgbClr val="FF0000"/>
                </a:solidFill>
                <a:latin typeface="Tahoma" panose="020B0604030504040204" pitchFamily="34" charset="0"/>
                <a:cs typeface="B Titr" panose="00000700000000000000" pitchFamily="2" charset="-78"/>
              </a:rPr>
              <a:t>دل خود</a:t>
            </a:r>
            <a:r>
              <a:rPr lang="fa-IR" sz="5400" b="1" dirty="0">
                <a:solidFill>
                  <a:srgbClr val="333333"/>
                </a:solidFill>
                <a:latin typeface="Tahoma" panose="020B0604030504040204" pitchFamily="34" charset="0"/>
                <a:cs typeface="B Titr" panose="00000700000000000000" pitchFamily="2" charset="-78"/>
              </a:rPr>
              <a:t> را به </a:t>
            </a:r>
            <a:r>
              <a:rPr lang="fa-IR" sz="5400" b="1" dirty="0">
                <a:solidFill>
                  <a:srgbClr val="A52A2A"/>
                </a:solidFill>
                <a:latin typeface="Tahoma" panose="020B0604030504040204" pitchFamily="34" charset="0"/>
                <a:cs typeface="B Titr" panose="00000700000000000000" pitchFamily="2" charset="-78"/>
              </a:rPr>
              <a:t>هزاران شیوه </a:t>
            </a:r>
            <a:r>
              <a:rPr lang="fa-IR" sz="5400" b="1" dirty="0">
                <a:solidFill>
                  <a:srgbClr val="7F7F7F"/>
                </a:solidFill>
                <a:latin typeface="Tahoma" panose="020B0604030504040204" pitchFamily="34" charset="0"/>
                <a:cs typeface="B Titr" panose="00000700000000000000" pitchFamily="2" charset="-78"/>
              </a:rPr>
              <a:t/>
            </a:r>
            <a:br>
              <a:rPr lang="fa-IR" sz="5400" b="1" dirty="0">
                <a:solidFill>
                  <a:srgbClr val="7F7F7F"/>
                </a:solidFill>
                <a:latin typeface="Tahoma" panose="020B0604030504040204" pitchFamily="34" charset="0"/>
                <a:cs typeface="B Titr" panose="00000700000000000000" pitchFamily="2" charset="-78"/>
              </a:rPr>
            </a:br>
            <a:r>
              <a:rPr lang="fa-IR" sz="5400" b="1" dirty="0">
                <a:solidFill>
                  <a:srgbClr val="7F7F7F"/>
                </a:solidFill>
                <a:latin typeface="Tahoma" panose="020B0604030504040204" pitchFamily="34" charset="0"/>
                <a:cs typeface="B Titr" panose="00000700000000000000" pitchFamily="2" charset="-78"/>
              </a:rPr>
              <a:t>​</a:t>
            </a:r>
          </a:p>
          <a:p>
            <a:pPr marL="0" indent="0" algn="ctr">
              <a:buNone/>
            </a:pPr>
            <a:r>
              <a:rPr lang="fa-IR" sz="5400" b="1" dirty="0">
                <a:solidFill>
                  <a:srgbClr val="008000"/>
                </a:solidFill>
                <a:latin typeface="Tahoma" panose="020B0604030504040204" pitchFamily="34" charset="0"/>
                <a:cs typeface="B Titr" panose="00000700000000000000" pitchFamily="2" charset="-78"/>
              </a:rPr>
              <a:t>هیچ چیزش</a:t>
            </a:r>
            <a:r>
              <a:rPr lang="fa-IR" sz="5400" b="1" dirty="0">
                <a:solidFill>
                  <a:srgbClr val="333333"/>
                </a:solidFill>
                <a:latin typeface="Tahoma" panose="020B0604030504040204" pitchFamily="34" charset="0"/>
                <a:cs typeface="B Titr" panose="00000700000000000000" pitchFamily="2" charset="-78"/>
              </a:rPr>
              <a:t> به جز از </a:t>
            </a:r>
            <a:r>
              <a:rPr lang="fa-IR" sz="5400" b="1" dirty="0">
                <a:solidFill>
                  <a:srgbClr val="0000FF"/>
                </a:solidFill>
                <a:latin typeface="Tahoma" panose="020B0604030504040204" pitchFamily="34" charset="0"/>
                <a:cs typeface="B Titr" panose="00000700000000000000" pitchFamily="2" charset="-78"/>
              </a:rPr>
              <a:t>وصل تو </a:t>
            </a:r>
            <a:r>
              <a:rPr lang="fa-IR" sz="5400" b="1" dirty="0">
                <a:solidFill>
                  <a:srgbClr val="800080"/>
                </a:solidFill>
                <a:latin typeface="Tahoma" panose="020B0604030504040204" pitchFamily="34" charset="0"/>
                <a:cs typeface="B Titr" panose="00000700000000000000" pitchFamily="2" charset="-78"/>
              </a:rPr>
              <a:t>خشنود نکرد</a:t>
            </a:r>
            <a:r>
              <a:rPr lang="fa-IR" sz="5400" b="1" dirty="0">
                <a:solidFill>
                  <a:srgbClr val="7F7F7F"/>
                </a:solidFill>
                <a:latin typeface="Tahoma" panose="020B0604030504040204" pitchFamily="34" charset="0"/>
                <a:cs typeface="B Titr" panose="00000700000000000000" pitchFamily="2" charset="-78"/>
              </a:rPr>
              <a:t/>
            </a:r>
            <a:br>
              <a:rPr lang="fa-IR" sz="5400" b="1" dirty="0">
                <a:solidFill>
                  <a:srgbClr val="7F7F7F"/>
                </a:solidFill>
                <a:latin typeface="Tahoma" panose="020B0604030504040204" pitchFamily="34" charset="0"/>
                <a:cs typeface="B Titr" panose="00000700000000000000" pitchFamily="2" charset="-78"/>
              </a:rPr>
            </a:br>
            <a:endParaRPr lang="fa-IR" sz="5400" b="1" dirty="0">
              <a:solidFill>
                <a:srgbClr val="7F7F7F"/>
              </a:solidFill>
              <a:latin typeface="Tahoma" panose="020B0604030504040204" pitchFamily="34" charset="0"/>
              <a:cs typeface="B Titr" panose="00000700000000000000" pitchFamily="2" charset="-78"/>
            </a:endParaRPr>
          </a:p>
          <a:p>
            <a:pPr marL="0" indent="0">
              <a:buNone/>
            </a:pPr>
            <a:endParaRPr lang="en-US" sz="5400" b="1" dirty="0">
              <a:cs typeface="B Titr" panose="00000700000000000000" pitchFamily="2" charset="-78"/>
            </a:endParaRPr>
          </a:p>
        </p:txBody>
      </p:sp>
    </p:spTree>
    <p:extLst>
      <p:ext uri="{BB962C8B-B14F-4D97-AF65-F5344CB8AC3E}">
        <p14:creationId xmlns:p14="http://schemas.microsoft.com/office/powerpoint/2010/main" xmlns="" val="32141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0474" y="168444"/>
            <a:ext cx="11730789" cy="6725652"/>
          </a:xfrm>
          <a:prstGeom prst="rect">
            <a:avLst/>
          </a:prstGeom>
        </p:spPr>
      </p:pic>
    </p:spTree>
    <p:extLst>
      <p:ext uri="{BB962C8B-B14F-4D97-AF65-F5344CB8AC3E}">
        <p14:creationId xmlns:p14="http://schemas.microsoft.com/office/powerpoint/2010/main" xmlns="" val="330144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0"/>
            <a:ext cx="11622505" cy="6472989"/>
          </a:xfrm>
          <a:prstGeom prst="rect">
            <a:avLst/>
          </a:prstGeom>
        </p:spPr>
      </p:pic>
    </p:spTree>
    <p:extLst>
      <p:ext uri="{BB962C8B-B14F-4D97-AF65-F5344CB8AC3E}">
        <p14:creationId xmlns:p14="http://schemas.microsoft.com/office/powerpoint/2010/main" xmlns="" val="339262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800</Words>
  <Application>Microsoft Office PowerPoint</Application>
  <PresentationFormat>Custom</PresentationFormat>
  <Paragraphs>134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قال رسول الله (ص):  افضل الناس من عشق العبادة فعانقها  و أحبها بقلبه و باشرها بجسده و تفرَّغَ لَها ، فهو لا یبالی علی ما أصبحَ من الدنیا علی عسرٍأم علی یُسر. 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                                          کافی ،جلد 2،ص83،ح3 </vt:lpstr>
      <vt:lpstr>Slide 4</vt:lpstr>
      <vt:lpstr>Slide 5</vt:lpstr>
      <vt:lpstr>Slide 6</vt:lpstr>
      <vt:lpstr>Slide 7</vt:lpstr>
      <vt:lpstr>Slide 8</vt:lpstr>
      <vt:lpstr>Slide 9</vt:lpstr>
      <vt:lpstr>انگاره شما از نماز؟</vt:lpstr>
      <vt:lpstr>Slide 11</vt:lpstr>
      <vt:lpstr>Slide 12</vt:lpstr>
      <vt:lpstr>Slide 13</vt:lpstr>
      <vt:lpstr>Slide 14</vt:lpstr>
      <vt:lpstr>مباحث پیش رو:</vt:lpstr>
      <vt:lpstr>Slide 16</vt:lpstr>
      <vt:lpstr>2-پیش فرضهای انسان شناختی</vt:lpstr>
      <vt:lpstr>3-پیش فرضهای کلامی و اعتقادی</vt:lpstr>
      <vt:lpstr>4-پیش فرض های روانشناختی </vt:lpstr>
      <vt:lpstr>پیش فرضهای روان شناختی  نماز</vt:lpstr>
      <vt:lpstr>احساس سپاسگزاري    وقتي كسي به ما لطفي مي كند يا هديه مي دهد اين پيامها را دريافت مي كنيم</vt:lpstr>
      <vt:lpstr>راهكار</vt:lpstr>
      <vt:lpstr>احساس ستايشگري وقتي در برابر عظمت يا زيبايي قرار ميگيريم اين پيام ها را دريافت ميكنيم</vt:lpstr>
      <vt:lpstr>راهكار</vt:lpstr>
      <vt:lpstr>احساس پناه جويي  وقتي خطري ما را تهديد مي كند اين پيام ها را دريافت مي كنيم</vt:lpstr>
      <vt:lpstr>راهكار</vt:lpstr>
      <vt:lpstr>احساس رازگويي وقتي دلتنگ مي شويم اين پيام ها را در خود احساس مي كنيم </vt:lpstr>
      <vt:lpstr>راهکار</vt:lpstr>
      <vt:lpstr>احساس نيازخواهي وقتي محتاج مي شوم اين پيام ها بر جان من نقش مي بندد </vt:lpstr>
      <vt:lpstr>راهکار</vt:lpstr>
      <vt:lpstr>Slide 31</vt:lpstr>
      <vt:lpstr>Slide 32</vt:lpstr>
      <vt:lpstr>1)کارکردهای معرفت شناختی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 رسول الله (ص):  افضل الناس من عشق العبادة فعانقها  و أحبها بقلبه و باشرها بجسده و تفرَّغَ لَها ، فهو لا یبالی علی ما أصبحَ من الدنیا علی عسرٍأم علی یُسر. بهترین مردم کسی است که عبادت را معشوق خود بداند،با عبادت معانقه کند وآن را با تمام وجود لمس نماید و خود را برای آن فارغ سازد ،آنگاه نگران نخواهد بود که دینیا برای او سخت بگذرد یا به آسانی.                                          کافی ،جلد 2،ص83،ح3 </dc:title>
  <dc:creator>azizallah</dc:creator>
  <cp:lastModifiedBy>ch</cp:lastModifiedBy>
  <cp:revision>71</cp:revision>
  <dcterms:created xsi:type="dcterms:W3CDTF">2018-11-22T15:39:50Z</dcterms:created>
  <dcterms:modified xsi:type="dcterms:W3CDTF">2019-08-27T08:28:25Z</dcterms:modified>
</cp:coreProperties>
</file>